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0693400" cy="7556500"/>
  <p:notesSz cx="6858000" cy="9144000"/>
  <p:embeddedFontLst>
    <p:embeddedFont>
      <p:font typeface="Helvetica World" panose="020B0604020202020204" charset="-128"/>
      <p:regular r:id="rId12"/>
    </p:embeddedFont>
    <p:embeddedFont>
      <p:font typeface="29LT Adir Semi-Bold" panose="020B0604020202020204" charset="-78"/>
      <p:regular r:id="rId13"/>
    </p:embeddedFont>
    <p:embeddedFont>
      <p:font typeface="29LT Bukra" panose="020B0604020202020204" charset="-78"/>
      <p:regular r:id="rId14"/>
    </p:embeddedFont>
    <p:embeddedFont>
      <p:font typeface="29LT Bukra Bold" panose="020B0604020202020204" charset="-78"/>
      <p:regular r:id="rId15"/>
    </p:embeddedFont>
    <p:embeddedFont>
      <p:font typeface="29LT Bukra Semi Condensed Bold" panose="020B0604020202020204" charset="-78"/>
      <p:regular r:id="rId16"/>
    </p:embeddedFont>
    <p:embeddedFont>
      <p:font typeface="29LT Bukra Wide" panose="020B0604020202020204" charset="-78"/>
      <p:regular r:id="rId17"/>
    </p:embeddedFont>
    <p:embeddedFont>
      <p:font typeface="29LT Bukra Wide Bold" panose="020B0604020202020204" charset="-78"/>
      <p:regular r:id="rId18"/>
    </p:embeddedFont>
    <p:embeddedFont>
      <p:font typeface="Ahlan" panose="020B0604020202020204" charset="-78"/>
      <p:regular r:id="rId19"/>
    </p:embeddedFont>
    <p:embeddedFont>
      <p:font typeface="Ahlan Bold" panose="020B0604020202020204" charset="-78"/>
      <p:regular r:id="rId20"/>
    </p:embeddedFont>
    <p:embeddedFont>
      <p:font typeface="Amiri" panose="020B0604020202020204" charset="-78"/>
      <p:regular r:id="rId21"/>
    </p:embeddedFont>
    <p:embeddedFont>
      <p:font typeface="Areej" panose="020B0604020202020204" charset="-78"/>
      <p:regular r:id="rId22"/>
    </p:embeddedFont>
    <p:embeddedFont>
      <p:font typeface="Cairo" panose="020B0604020202020204" charset="-78"/>
      <p:regular r:id="rId23"/>
    </p:embeddedFont>
    <p:embeddedFont>
      <p:font typeface="Cairo Bold" panose="020B0604020202020204" charset="-78"/>
      <p:regular r:id="rId24"/>
    </p:embeddedFont>
    <p:embeddedFont>
      <p:font typeface="Cairo Semi-Bold" panose="020B0604020202020204" charset="-78"/>
      <p:regular r:id="rId25"/>
    </p:embeddedFont>
    <p:embeddedFont>
      <p:font typeface="Changa Bold" panose="020B0604020202020204" charset="-78"/>
      <p:regular r:id="rId26"/>
    </p:embeddedFont>
    <p:embeddedFont>
      <p:font typeface="Cyberjunkies" panose="020B0604020202020204" charset="-78"/>
      <p:regular r:id="rId27"/>
    </p:embeddedFont>
    <p:embeddedFont>
      <p:font typeface="DG Ghareeb" panose="020B0604020202020204" charset="-78"/>
      <p:regular r:id="rId28"/>
    </p:embeddedFont>
    <p:embeddedFont>
      <p:font typeface="Galaxy" panose="020B0604020202020204" charset="0"/>
      <p:regular r:id="rId29"/>
    </p:embeddedFont>
    <p:embeddedFont>
      <p:font typeface="Madani Arabic"/>
      <p:regular r:id="rId30"/>
    </p:embeddedFont>
    <p:embeddedFont>
      <p:font typeface="Montaser Arabic" panose="020B0604020202020204" charset="-78"/>
      <p:regular r:id="rId31"/>
    </p:embeddedFont>
    <p:embeddedFont>
      <p:font typeface="XM Yekan" panose="020B0604020202020204" charset="-78"/>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144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32"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26.sv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22.svg"/><Relationship Id="rId2"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sv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4D0"/>
        </a:solidFill>
        <a:effectLst/>
      </p:bgPr>
    </p:bg>
    <p:spTree>
      <p:nvGrpSpPr>
        <p:cNvPr id="1" name=""/>
        <p:cNvGrpSpPr/>
        <p:nvPr/>
      </p:nvGrpSpPr>
      <p:grpSpPr>
        <a:xfrm>
          <a:off x="0" y="0"/>
          <a:ext cx="0" cy="0"/>
          <a:chOff x="0" y="0"/>
          <a:chExt cx="0" cy="0"/>
        </a:xfrm>
      </p:grpSpPr>
      <p:sp>
        <p:nvSpPr>
          <p:cNvPr id="2" name="Freeform 2"/>
          <p:cNvSpPr/>
          <p:nvPr/>
        </p:nvSpPr>
        <p:spPr>
          <a:xfrm>
            <a:off x="0" y="238275"/>
            <a:ext cx="10692000" cy="7083450"/>
          </a:xfrm>
          <a:custGeom>
            <a:avLst/>
            <a:gdLst/>
            <a:ahLst/>
            <a:cxnLst/>
            <a:rect l="l" t="t" r="r" b="b"/>
            <a:pathLst>
              <a:path w="10692000" h="7083450">
                <a:moveTo>
                  <a:pt x="0" y="0"/>
                </a:moveTo>
                <a:lnTo>
                  <a:pt x="10692000" y="0"/>
                </a:lnTo>
                <a:lnTo>
                  <a:pt x="10692000" y="7083450"/>
                </a:lnTo>
                <a:lnTo>
                  <a:pt x="0" y="7083450"/>
                </a:lnTo>
                <a:lnTo>
                  <a:pt x="0" y="0"/>
                </a:lnTo>
                <a:close/>
              </a:path>
            </a:pathLst>
          </a:custGeom>
          <a:blipFill>
            <a:blip r:embed="rId2"/>
            <a:stretch>
              <a:fillRect/>
            </a:stretch>
          </a:blipFill>
        </p:spPr>
        <p:txBody>
          <a:bodyPr/>
          <a:lstStyle/>
          <a:p>
            <a:endParaRPr lang="ar-SA"/>
          </a:p>
        </p:txBody>
      </p:sp>
      <p:sp>
        <p:nvSpPr>
          <p:cNvPr id="3" name="TextBox 3"/>
          <p:cNvSpPr txBox="1"/>
          <p:nvPr/>
        </p:nvSpPr>
        <p:spPr>
          <a:xfrm>
            <a:off x="1760455" y="5040220"/>
            <a:ext cx="1126600" cy="523857"/>
          </a:xfrm>
          <a:prstGeom prst="rect">
            <a:avLst/>
          </a:prstGeom>
        </p:spPr>
        <p:txBody>
          <a:bodyPr lIns="0" tIns="0" rIns="0" bIns="0" rtlCol="0" anchor="t">
            <a:spAutoFit/>
          </a:bodyPr>
          <a:lstStyle/>
          <a:p>
            <a:pPr algn="ctr" rtl="1">
              <a:lnSpc>
                <a:spcPts val="4799"/>
              </a:lnSpc>
            </a:pPr>
            <a:r>
              <a:rPr lang="ar-EG" sz="1999">
                <a:solidFill>
                  <a:srgbClr val="545454"/>
                </a:solidFill>
                <a:latin typeface="Ahlan"/>
                <a:ea typeface="Ahlan"/>
                <a:cs typeface="Ahlan"/>
                <a:sym typeface="Ahlan"/>
                <a:rtl/>
              </a:rPr>
              <a:t>الإمضـــاء</a:t>
            </a:r>
          </a:p>
        </p:txBody>
      </p:sp>
      <p:sp>
        <p:nvSpPr>
          <p:cNvPr id="4" name="AutoShape 4"/>
          <p:cNvSpPr/>
          <p:nvPr/>
        </p:nvSpPr>
        <p:spPr>
          <a:xfrm>
            <a:off x="1658809" y="5999769"/>
            <a:ext cx="1257893" cy="0"/>
          </a:xfrm>
          <a:prstGeom prst="line">
            <a:avLst/>
          </a:prstGeom>
          <a:ln w="19050" cap="flat">
            <a:solidFill>
              <a:srgbClr val="545454"/>
            </a:solidFill>
            <a:prstDash val="sysDot"/>
            <a:headEnd type="none" w="sm" len="sm"/>
            <a:tailEnd type="none" w="sm" len="sm"/>
          </a:ln>
        </p:spPr>
        <p:txBody>
          <a:bodyPr/>
          <a:lstStyle/>
          <a:p>
            <a:endParaRPr lang="ar-SA"/>
          </a:p>
        </p:txBody>
      </p:sp>
      <p:sp>
        <p:nvSpPr>
          <p:cNvPr id="5" name="Freeform 5"/>
          <p:cNvSpPr/>
          <p:nvPr/>
        </p:nvSpPr>
        <p:spPr>
          <a:xfrm rot="1881633">
            <a:off x="1967111" y="5639251"/>
            <a:ext cx="713289" cy="721035"/>
          </a:xfrm>
          <a:custGeom>
            <a:avLst/>
            <a:gdLst/>
            <a:ahLst/>
            <a:cxnLst/>
            <a:rect l="l" t="t" r="r" b="b"/>
            <a:pathLst>
              <a:path w="713289" h="721035">
                <a:moveTo>
                  <a:pt x="0" y="0"/>
                </a:moveTo>
                <a:lnTo>
                  <a:pt x="713288" y="0"/>
                </a:lnTo>
                <a:lnTo>
                  <a:pt x="713288" y="721035"/>
                </a:lnTo>
                <a:lnTo>
                  <a:pt x="0" y="72103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ar-SA"/>
          </a:p>
        </p:txBody>
      </p:sp>
      <p:sp>
        <p:nvSpPr>
          <p:cNvPr id="6" name="Freeform 6"/>
          <p:cNvSpPr/>
          <p:nvPr/>
        </p:nvSpPr>
        <p:spPr>
          <a:xfrm flipH="1">
            <a:off x="6093111" y="868948"/>
            <a:ext cx="3904706" cy="5856351"/>
          </a:xfrm>
          <a:custGeom>
            <a:avLst/>
            <a:gdLst/>
            <a:ahLst/>
            <a:cxnLst/>
            <a:rect l="l" t="t" r="r" b="b"/>
            <a:pathLst>
              <a:path w="3904706" h="5856351">
                <a:moveTo>
                  <a:pt x="3904706" y="0"/>
                </a:moveTo>
                <a:lnTo>
                  <a:pt x="0" y="0"/>
                </a:lnTo>
                <a:lnTo>
                  <a:pt x="0" y="5856352"/>
                </a:lnTo>
                <a:lnTo>
                  <a:pt x="3904706" y="5856352"/>
                </a:lnTo>
                <a:lnTo>
                  <a:pt x="3904706" y="0"/>
                </a:lnTo>
                <a:close/>
              </a:path>
            </a:pathLst>
          </a:custGeom>
          <a:blipFill>
            <a:blip r:embed="rId4"/>
            <a:stretch>
              <a:fillRect r="-6078"/>
            </a:stretch>
          </a:blipFill>
        </p:spPr>
        <p:txBody>
          <a:bodyPr/>
          <a:lstStyle/>
          <a:p>
            <a:endParaRPr lang="ar-SA"/>
          </a:p>
        </p:txBody>
      </p:sp>
      <p:sp>
        <p:nvSpPr>
          <p:cNvPr id="7" name="AutoShape 7"/>
          <p:cNvSpPr/>
          <p:nvPr/>
        </p:nvSpPr>
        <p:spPr>
          <a:xfrm>
            <a:off x="5159703" y="6003604"/>
            <a:ext cx="1257893" cy="0"/>
          </a:xfrm>
          <a:prstGeom prst="line">
            <a:avLst/>
          </a:prstGeom>
          <a:ln w="19050" cap="flat">
            <a:solidFill>
              <a:srgbClr val="545454"/>
            </a:solidFill>
            <a:prstDash val="sysDot"/>
            <a:headEnd type="none" w="sm" len="sm"/>
            <a:tailEnd type="none" w="sm" len="sm"/>
          </a:ln>
        </p:spPr>
        <p:txBody>
          <a:bodyPr/>
          <a:lstStyle/>
          <a:p>
            <a:endParaRPr lang="ar-SA"/>
          </a:p>
        </p:txBody>
      </p:sp>
      <p:sp>
        <p:nvSpPr>
          <p:cNvPr id="8" name="AutoShape 8"/>
          <p:cNvSpPr/>
          <p:nvPr/>
        </p:nvSpPr>
        <p:spPr>
          <a:xfrm flipV="1">
            <a:off x="1980711" y="3730002"/>
            <a:ext cx="4102831" cy="19050"/>
          </a:xfrm>
          <a:prstGeom prst="line">
            <a:avLst/>
          </a:prstGeom>
          <a:ln w="28575" cap="rnd">
            <a:solidFill>
              <a:srgbClr val="CB856B"/>
            </a:solidFill>
            <a:prstDash val="sysDot"/>
            <a:headEnd type="none" w="sm" len="sm"/>
            <a:tailEnd type="none" w="sm" len="sm"/>
          </a:ln>
        </p:spPr>
        <p:txBody>
          <a:bodyPr/>
          <a:lstStyle/>
          <a:p>
            <a:endParaRPr lang="ar-SA"/>
          </a:p>
        </p:txBody>
      </p:sp>
      <p:sp>
        <p:nvSpPr>
          <p:cNvPr id="9" name="Freeform 9"/>
          <p:cNvSpPr/>
          <p:nvPr/>
        </p:nvSpPr>
        <p:spPr>
          <a:xfrm>
            <a:off x="6820026" y="2363886"/>
            <a:ext cx="2279943" cy="2832227"/>
          </a:xfrm>
          <a:custGeom>
            <a:avLst/>
            <a:gdLst/>
            <a:ahLst/>
            <a:cxnLst/>
            <a:rect l="l" t="t" r="r" b="b"/>
            <a:pathLst>
              <a:path w="2279943" h="2832227">
                <a:moveTo>
                  <a:pt x="0" y="0"/>
                </a:moveTo>
                <a:lnTo>
                  <a:pt x="2279943" y="0"/>
                </a:lnTo>
                <a:lnTo>
                  <a:pt x="2279943" y="2832228"/>
                </a:lnTo>
                <a:lnTo>
                  <a:pt x="0" y="2832228"/>
                </a:lnTo>
                <a:lnTo>
                  <a:pt x="0" y="0"/>
                </a:lnTo>
                <a:close/>
              </a:path>
            </a:pathLst>
          </a:custGeom>
          <a:blipFill>
            <a:blip r:embed="rId5"/>
            <a:stretch>
              <a:fillRect/>
            </a:stretch>
          </a:blipFill>
        </p:spPr>
        <p:txBody>
          <a:bodyPr/>
          <a:lstStyle/>
          <a:p>
            <a:endParaRPr lang="ar-SA"/>
          </a:p>
        </p:txBody>
      </p:sp>
      <p:sp>
        <p:nvSpPr>
          <p:cNvPr id="10" name="Freeform 10"/>
          <p:cNvSpPr/>
          <p:nvPr/>
        </p:nvSpPr>
        <p:spPr>
          <a:xfrm>
            <a:off x="2894702" y="1403954"/>
            <a:ext cx="2274848" cy="694863"/>
          </a:xfrm>
          <a:custGeom>
            <a:avLst/>
            <a:gdLst/>
            <a:ahLst/>
            <a:cxnLst/>
            <a:rect l="l" t="t" r="r" b="b"/>
            <a:pathLst>
              <a:path w="2274848" h="694863">
                <a:moveTo>
                  <a:pt x="0" y="0"/>
                </a:moveTo>
                <a:lnTo>
                  <a:pt x="2274848" y="0"/>
                </a:lnTo>
                <a:lnTo>
                  <a:pt x="2274848" y="694863"/>
                </a:lnTo>
                <a:lnTo>
                  <a:pt x="0" y="69486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ar-SA"/>
          </a:p>
        </p:txBody>
      </p:sp>
      <p:sp>
        <p:nvSpPr>
          <p:cNvPr id="11" name="Freeform 11"/>
          <p:cNvSpPr/>
          <p:nvPr/>
        </p:nvSpPr>
        <p:spPr>
          <a:xfrm>
            <a:off x="3584189" y="5280250"/>
            <a:ext cx="980026" cy="818300"/>
          </a:xfrm>
          <a:custGeom>
            <a:avLst/>
            <a:gdLst/>
            <a:ahLst/>
            <a:cxnLst/>
            <a:rect l="l" t="t" r="r" b="b"/>
            <a:pathLst>
              <a:path w="980026" h="818300">
                <a:moveTo>
                  <a:pt x="0" y="0"/>
                </a:moveTo>
                <a:lnTo>
                  <a:pt x="980026" y="0"/>
                </a:lnTo>
                <a:lnTo>
                  <a:pt x="980026" y="818300"/>
                </a:lnTo>
                <a:lnTo>
                  <a:pt x="0" y="8183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ar-SA"/>
          </a:p>
        </p:txBody>
      </p:sp>
      <p:sp>
        <p:nvSpPr>
          <p:cNvPr id="12" name="Freeform 12"/>
          <p:cNvSpPr/>
          <p:nvPr/>
        </p:nvSpPr>
        <p:spPr>
          <a:xfrm>
            <a:off x="3742719" y="5230972"/>
            <a:ext cx="662967" cy="662967"/>
          </a:xfrm>
          <a:custGeom>
            <a:avLst/>
            <a:gdLst/>
            <a:ahLst/>
            <a:cxnLst/>
            <a:rect l="l" t="t" r="r" b="b"/>
            <a:pathLst>
              <a:path w="662967" h="662967">
                <a:moveTo>
                  <a:pt x="0" y="0"/>
                </a:moveTo>
                <a:lnTo>
                  <a:pt x="662966" y="0"/>
                </a:lnTo>
                <a:lnTo>
                  <a:pt x="662966" y="662967"/>
                </a:lnTo>
                <a:lnTo>
                  <a:pt x="0" y="66296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ar-SA"/>
          </a:p>
        </p:txBody>
      </p:sp>
      <p:sp>
        <p:nvSpPr>
          <p:cNvPr id="13" name="TextBox 13"/>
          <p:cNvSpPr txBox="1"/>
          <p:nvPr/>
        </p:nvSpPr>
        <p:spPr>
          <a:xfrm>
            <a:off x="5183551" y="5461056"/>
            <a:ext cx="1282196" cy="501015"/>
          </a:xfrm>
          <a:prstGeom prst="rect">
            <a:avLst/>
          </a:prstGeom>
        </p:spPr>
        <p:txBody>
          <a:bodyPr lIns="0" tIns="0" rIns="0" bIns="0" rtlCol="0" anchor="t">
            <a:spAutoFit/>
          </a:bodyPr>
          <a:lstStyle/>
          <a:p>
            <a:pPr algn="ctr">
              <a:lnSpc>
                <a:spcPts val="4559"/>
              </a:lnSpc>
            </a:pPr>
            <a:r>
              <a:rPr lang="en-US" sz="1899">
                <a:solidFill>
                  <a:srgbClr val="545454"/>
                </a:solidFill>
                <a:latin typeface="Ahlan"/>
                <a:ea typeface="Ahlan"/>
                <a:cs typeface="Ahlan"/>
                <a:sym typeface="Ahlan"/>
              </a:rPr>
              <a:t>01/07/2029</a:t>
            </a:r>
          </a:p>
        </p:txBody>
      </p:sp>
      <p:sp>
        <p:nvSpPr>
          <p:cNvPr id="14" name="TextBox 14"/>
          <p:cNvSpPr txBox="1"/>
          <p:nvPr/>
        </p:nvSpPr>
        <p:spPr>
          <a:xfrm>
            <a:off x="1824581" y="2325317"/>
            <a:ext cx="4415090" cy="349269"/>
          </a:xfrm>
          <a:prstGeom prst="rect">
            <a:avLst/>
          </a:prstGeom>
        </p:spPr>
        <p:txBody>
          <a:bodyPr lIns="0" tIns="0" rIns="0" bIns="0" rtlCol="0" anchor="t">
            <a:spAutoFit/>
          </a:bodyPr>
          <a:lstStyle/>
          <a:p>
            <a:pPr algn="ctr" rtl="1">
              <a:lnSpc>
                <a:spcPts val="2800"/>
              </a:lnSpc>
            </a:pPr>
            <a:r>
              <a:rPr lang="ar-EG" sz="2000">
                <a:solidFill>
                  <a:srgbClr val="545454"/>
                </a:solidFill>
                <a:latin typeface="Ahlan"/>
                <a:ea typeface="Ahlan"/>
                <a:cs typeface="Ahlan"/>
                <a:sym typeface="Ahlan"/>
                <a:rtl/>
              </a:rPr>
              <a:t>تمنح هذه الشهادة بكــل فخـــر إلـــي</a:t>
            </a:r>
          </a:p>
        </p:txBody>
      </p:sp>
      <p:sp>
        <p:nvSpPr>
          <p:cNvPr id="15" name="TextBox 15"/>
          <p:cNvSpPr txBox="1"/>
          <p:nvPr/>
        </p:nvSpPr>
        <p:spPr>
          <a:xfrm>
            <a:off x="1824581" y="2730831"/>
            <a:ext cx="4415090" cy="912326"/>
          </a:xfrm>
          <a:prstGeom prst="rect">
            <a:avLst/>
          </a:prstGeom>
        </p:spPr>
        <p:txBody>
          <a:bodyPr lIns="0" tIns="0" rIns="0" bIns="0" rtlCol="0" anchor="t">
            <a:spAutoFit/>
          </a:bodyPr>
          <a:lstStyle/>
          <a:p>
            <a:pPr algn="ctr" rtl="1">
              <a:lnSpc>
                <a:spcPts val="7466"/>
              </a:lnSpc>
              <a:spcBef>
                <a:spcPct val="0"/>
              </a:spcBef>
            </a:pPr>
            <a:r>
              <a:rPr lang="ar-EG" sz="5333" b="1">
                <a:solidFill>
                  <a:srgbClr val="CB856B"/>
                </a:solidFill>
                <a:latin typeface="Ahlan Bold"/>
                <a:ea typeface="Ahlan Bold"/>
                <a:cs typeface="Ahlan Bold"/>
                <a:sym typeface="Ahlan Bold"/>
                <a:rtl/>
              </a:rPr>
              <a:t>سلمى صالح</a:t>
            </a:r>
          </a:p>
        </p:txBody>
      </p:sp>
      <p:sp>
        <p:nvSpPr>
          <p:cNvPr id="16" name="TextBox 16"/>
          <p:cNvSpPr txBox="1"/>
          <p:nvPr/>
        </p:nvSpPr>
        <p:spPr>
          <a:xfrm>
            <a:off x="4998894" y="5044056"/>
            <a:ext cx="1651511" cy="523857"/>
          </a:xfrm>
          <a:prstGeom prst="rect">
            <a:avLst/>
          </a:prstGeom>
        </p:spPr>
        <p:txBody>
          <a:bodyPr lIns="0" tIns="0" rIns="0" bIns="0" rtlCol="0" anchor="t">
            <a:spAutoFit/>
          </a:bodyPr>
          <a:lstStyle/>
          <a:p>
            <a:pPr algn="ctr" rtl="1">
              <a:lnSpc>
                <a:spcPts val="4799"/>
              </a:lnSpc>
            </a:pPr>
            <a:r>
              <a:rPr lang="ar-EG" sz="1999">
                <a:solidFill>
                  <a:srgbClr val="545454"/>
                </a:solidFill>
                <a:latin typeface="Ahlan"/>
                <a:ea typeface="Ahlan"/>
                <a:cs typeface="Ahlan"/>
                <a:sym typeface="Ahlan"/>
                <a:rtl/>
              </a:rPr>
              <a:t>التـــاريخ</a:t>
            </a:r>
          </a:p>
        </p:txBody>
      </p:sp>
      <p:sp>
        <p:nvSpPr>
          <p:cNvPr id="17" name="TextBox 17"/>
          <p:cNvSpPr txBox="1"/>
          <p:nvPr/>
        </p:nvSpPr>
        <p:spPr>
          <a:xfrm>
            <a:off x="1646657" y="3958602"/>
            <a:ext cx="4770939" cy="603692"/>
          </a:xfrm>
          <a:prstGeom prst="rect">
            <a:avLst/>
          </a:prstGeom>
        </p:spPr>
        <p:txBody>
          <a:bodyPr lIns="0" tIns="0" rIns="0" bIns="0" rtlCol="0" anchor="t">
            <a:spAutoFit/>
          </a:bodyPr>
          <a:lstStyle/>
          <a:p>
            <a:pPr algn="ctr" rtl="1">
              <a:lnSpc>
                <a:spcPts val="2427"/>
              </a:lnSpc>
            </a:pPr>
            <a:r>
              <a:rPr lang="ar-EG" sz="1734">
                <a:solidFill>
                  <a:srgbClr val="545454"/>
                </a:solidFill>
                <a:latin typeface="Ahlan"/>
                <a:ea typeface="Ahlan"/>
                <a:cs typeface="Ahlan"/>
                <a:sym typeface="Ahlan"/>
                <a:rtl/>
              </a:rPr>
              <a:t>تقديرًا للجهود المبـذولة والإسهام الفعّـال</a:t>
            </a:r>
          </a:p>
          <a:p>
            <a:pPr algn="ctr" rtl="1">
              <a:lnSpc>
                <a:spcPts val="2427"/>
              </a:lnSpc>
              <a:spcBef>
                <a:spcPct val="0"/>
              </a:spcBef>
            </a:pPr>
            <a:r>
              <a:rPr lang="ar-EG" sz="1734">
                <a:solidFill>
                  <a:srgbClr val="545454"/>
                </a:solidFill>
                <a:latin typeface="Ahlan"/>
                <a:ea typeface="Ahlan"/>
                <a:cs typeface="Ahlan"/>
                <a:sym typeface="Ahlan"/>
                <a:rtl/>
              </a:rPr>
              <a:t>في خدمة المجتمع وتعزيز قيمنا الإسلامية.</a:t>
            </a:r>
          </a:p>
        </p:txBody>
      </p:sp>
      <p:sp>
        <p:nvSpPr>
          <p:cNvPr id="18" name="TextBox 18"/>
          <p:cNvSpPr txBox="1"/>
          <p:nvPr/>
        </p:nvSpPr>
        <p:spPr>
          <a:xfrm>
            <a:off x="2594596" y="4495120"/>
            <a:ext cx="2875061" cy="459627"/>
          </a:xfrm>
          <a:prstGeom prst="rect">
            <a:avLst/>
          </a:prstGeom>
        </p:spPr>
        <p:txBody>
          <a:bodyPr lIns="0" tIns="0" rIns="0" bIns="0" rtlCol="0" anchor="t">
            <a:spAutoFit/>
          </a:bodyPr>
          <a:lstStyle/>
          <a:p>
            <a:pPr algn="ctr" rtl="1">
              <a:lnSpc>
                <a:spcPts val="4161"/>
              </a:lnSpc>
            </a:pPr>
            <a:r>
              <a:rPr lang="ar-EG" sz="1734" b="1">
                <a:solidFill>
                  <a:srgbClr val="545454"/>
                </a:solidFill>
                <a:latin typeface="Ahlan Bold"/>
                <a:ea typeface="Ahlan Bold"/>
                <a:cs typeface="Ahlan Bold"/>
                <a:sym typeface="Ahlan Bold"/>
                <a:rtl/>
              </a:rPr>
              <a:t>مــنحة بكــل الحــب والتقــدير</a:t>
            </a:r>
          </a:p>
        </p:txBody>
      </p:sp>
      <p:sp>
        <p:nvSpPr>
          <p:cNvPr id="19" name="TextBox 19"/>
          <p:cNvSpPr txBox="1"/>
          <p:nvPr/>
        </p:nvSpPr>
        <p:spPr>
          <a:xfrm>
            <a:off x="7324731" y="3200650"/>
            <a:ext cx="1270533" cy="656671"/>
          </a:xfrm>
          <a:prstGeom prst="rect">
            <a:avLst/>
          </a:prstGeom>
        </p:spPr>
        <p:txBody>
          <a:bodyPr lIns="0" tIns="0" rIns="0" bIns="0" rtlCol="0" anchor="t">
            <a:spAutoFit/>
          </a:bodyPr>
          <a:lstStyle/>
          <a:p>
            <a:pPr algn="ctr" rtl="1">
              <a:lnSpc>
                <a:spcPts val="2590"/>
              </a:lnSpc>
            </a:pPr>
            <a:r>
              <a:rPr lang="ar-EG" sz="2467" b="1">
                <a:solidFill>
                  <a:srgbClr val="CB856B"/>
                </a:solidFill>
                <a:latin typeface="Ahlan Bold"/>
                <a:ea typeface="Ahlan Bold"/>
                <a:cs typeface="Ahlan Bold"/>
                <a:sym typeface="Ahlan Bold"/>
                <a:rtl/>
              </a:rPr>
              <a:t>شهــــادة</a:t>
            </a:r>
          </a:p>
          <a:p>
            <a:pPr algn="ctr" rtl="1">
              <a:lnSpc>
                <a:spcPts val="2590"/>
              </a:lnSpc>
            </a:pPr>
            <a:r>
              <a:rPr lang="ar-EG" sz="2467" b="1">
                <a:solidFill>
                  <a:srgbClr val="CB856B"/>
                </a:solidFill>
                <a:latin typeface="Ahlan Bold"/>
                <a:ea typeface="Ahlan Bold"/>
                <a:cs typeface="Ahlan Bold"/>
                <a:sym typeface="Ahlan Bold"/>
                <a:rtl/>
              </a:rPr>
              <a:t>تقـــــــدير</a:t>
            </a:r>
          </a:p>
        </p:txBody>
      </p:sp>
      <p:sp>
        <p:nvSpPr>
          <p:cNvPr id="20" name="TextBox 20"/>
          <p:cNvSpPr txBox="1"/>
          <p:nvPr/>
        </p:nvSpPr>
        <p:spPr>
          <a:xfrm>
            <a:off x="3855209" y="5462259"/>
            <a:ext cx="437986" cy="139912"/>
          </a:xfrm>
          <a:prstGeom prst="rect">
            <a:avLst/>
          </a:prstGeom>
        </p:spPr>
        <p:txBody>
          <a:bodyPr lIns="0" tIns="0" rIns="0" bIns="0" rtlCol="0" anchor="t">
            <a:spAutoFit/>
          </a:bodyPr>
          <a:lstStyle/>
          <a:p>
            <a:pPr algn="ctr" rtl="1">
              <a:lnSpc>
                <a:spcPts val="1380"/>
              </a:lnSpc>
            </a:pPr>
            <a:r>
              <a:rPr lang="ar-EG" sz="575" b="1">
                <a:solidFill>
                  <a:srgbClr val="CB856B"/>
                </a:solidFill>
                <a:latin typeface="Changa Bold"/>
                <a:ea typeface="Changa Bold"/>
                <a:cs typeface="Changa Bold"/>
                <a:sym typeface="Changa Bold"/>
                <a:rtl/>
              </a:rPr>
              <a:t>ممتــاز</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58695" y="22499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3" name="Freeform 3"/>
          <p:cNvSpPr/>
          <p:nvPr/>
        </p:nvSpPr>
        <p:spPr>
          <a:xfrm flipH="1">
            <a:off x="207646" y="224990"/>
            <a:ext cx="3024000" cy="3024000"/>
          </a:xfrm>
          <a:custGeom>
            <a:avLst/>
            <a:gdLst/>
            <a:ahLst/>
            <a:cxnLst/>
            <a:rect l="l" t="t" r="r" b="b"/>
            <a:pathLst>
              <a:path w="3024000" h="3024000">
                <a:moveTo>
                  <a:pt x="3024000" y="0"/>
                </a:moveTo>
                <a:lnTo>
                  <a:pt x="0" y="0"/>
                </a:lnTo>
                <a:lnTo>
                  <a:pt x="0" y="3024000"/>
                </a:lnTo>
                <a:lnTo>
                  <a:pt x="3024000" y="3024000"/>
                </a:lnTo>
                <a:lnTo>
                  <a:pt x="302400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4" name="Freeform 4"/>
          <p:cNvSpPr/>
          <p:nvPr/>
        </p:nvSpPr>
        <p:spPr>
          <a:xfrm flipH="1" flipV="1">
            <a:off x="207646" y="4314328"/>
            <a:ext cx="3024000" cy="3024000"/>
          </a:xfrm>
          <a:custGeom>
            <a:avLst/>
            <a:gdLst/>
            <a:ahLst/>
            <a:cxnLst/>
            <a:rect l="l" t="t" r="r" b="b"/>
            <a:pathLst>
              <a:path w="3024000" h="3024000">
                <a:moveTo>
                  <a:pt x="3024000" y="3024000"/>
                </a:moveTo>
                <a:lnTo>
                  <a:pt x="0" y="3024000"/>
                </a:lnTo>
                <a:lnTo>
                  <a:pt x="0" y="0"/>
                </a:lnTo>
                <a:lnTo>
                  <a:pt x="3024000" y="0"/>
                </a:lnTo>
                <a:lnTo>
                  <a:pt x="3024000" y="302400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5" name="Freeform 5"/>
          <p:cNvSpPr/>
          <p:nvPr/>
        </p:nvSpPr>
        <p:spPr>
          <a:xfrm flipV="1">
            <a:off x="7458695" y="4314328"/>
            <a:ext cx="3024000" cy="3024000"/>
          </a:xfrm>
          <a:custGeom>
            <a:avLst/>
            <a:gdLst/>
            <a:ahLst/>
            <a:cxnLst/>
            <a:rect l="l" t="t" r="r" b="b"/>
            <a:pathLst>
              <a:path w="3024000" h="3024000">
                <a:moveTo>
                  <a:pt x="0" y="3024000"/>
                </a:moveTo>
                <a:lnTo>
                  <a:pt x="3024000" y="3024000"/>
                </a:lnTo>
                <a:lnTo>
                  <a:pt x="3024000" y="0"/>
                </a:lnTo>
                <a:lnTo>
                  <a:pt x="0" y="0"/>
                </a:lnTo>
                <a:lnTo>
                  <a:pt x="0" y="302400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6" name="TextBox 6"/>
          <p:cNvSpPr txBox="1"/>
          <p:nvPr/>
        </p:nvSpPr>
        <p:spPr>
          <a:xfrm>
            <a:off x="3988509" y="1183984"/>
            <a:ext cx="2714982" cy="553007"/>
          </a:xfrm>
          <a:prstGeom prst="rect">
            <a:avLst/>
          </a:prstGeom>
        </p:spPr>
        <p:txBody>
          <a:bodyPr lIns="0" tIns="0" rIns="0" bIns="0" rtlCol="0" anchor="t">
            <a:spAutoFit/>
          </a:bodyPr>
          <a:lstStyle/>
          <a:p>
            <a:pPr algn="ctr" rtl="1">
              <a:lnSpc>
                <a:spcPts val="4283"/>
              </a:lnSpc>
            </a:pPr>
            <a:r>
              <a:rPr lang="ar-EG" sz="3569" b="1">
                <a:solidFill>
                  <a:srgbClr val="7E989D"/>
                </a:solidFill>
                <a:latin typeface="29LT Adir Semi-Bold"/>
                <a:ea typeface="29LT Adir Semi-Bold"/>
                <a:cs typeface="29LT Adir Semi-Bold"/>
                <a:sym typeface="29LT Adir Semi-Bold"/>
                <a:rtl/>
              </a:rPr>
              <a:t>شهــادة تــقـديـر</a:t>
            </a:r>
          </a:p>
        </p:txBody>
      </p:sp>
      <p:sp>
        <p:nvSpPr>
          <p:cNvPr id="7" name="TextBox 7"/>
          <p:cNvSpPr txBox="1"/>
          <p:nvPr/>
        </p:nvSpPr>
        <p:spPr>
          <a:xfrm>
            <a:off x="3429159" y="6626956"/>
            <a:ext cx="3760024" cy="553007"/>
          </a:xfrm>
          <a:prstGeom prst="rect">
            <a:avLst/>
          </a:prstGeom>
        </p:spPr>
        <p:txBody>
          <a:bodyPr lIns="0" tIns="0" rIns="0" bIns="0" rtlCol="0" anchor="t">
            <a:spAutoFit/>
          </a:bodyPr>
          <a:lstStyle/>
          <a:p>
            <a:pPr algn="ctr" rtl="1">
              <a:lnSpc>
                <a:spcPts val="4283"/>
              </a:lnSpc>
            </a:pPr>
            <a:r>
              <a:rPr lang="ar-EG" sz="3569" b="1">
                <a:solidFill>
                  <a:srgbClr val="7E989D"/>
                </a:solidFill>
                <a:latin typeface="29LT Adir Semi-Bold"/>
                <a:ea typeface="29LT Adir Semi-Bold"/>
                <a:cs typeface="29LT Adir Semi-Bold"/>
                <a:sym typeface="29LT Adir Semi-Bold"/>
                <a:rtl/>
              </a:rPr>
              <a:t>منحة بكل الحب والتقدير</a:t>
            </a:r>
          </a:p>
        </p:txBody>
      </p:sp>
      <p:sp>
        <p:nvSpPr>
          <p:cNvPr id="8" name="TextBox 8"/>
          <p:cNvSpPr txBox="1"/>
          <p:nvPr/>
        </p:nvSpPr>
        <p:spPr>
          <a:xfrm>
            <a:off x="3701358" y="2967725"/>
            <a:ext cx="3289284" cy="553007"/>
          </a:xfrm>
          <a:prstGeom prst="rect">
            <a:avLst/>
          </a:prstGeom>
        </p:spPr>
        <p:txBody>
          <a:bodyPr lIns="0" tIns="0" rIns="0" bIns="0" rtlCol="0" anchor="t">
            <a:spAutoFit/>
          </a:bodyPr>
          <a:lstStyle/>
          <a:p>
            <a:pPr algn="ctr" rtl="1">
              <a:lnSpc>
                <a:spcPts val="4283"/>
              </a:lnSpc>
            </a:pPr>
            <a:r>
              <a:rPr lang="ar-EG" sz="3569" b="1">
                <a:solidFill>
                  <a:srgbClr val="7E989D"/>
                </a:solidFill>
                <a:latin typeface="29LT Adir Semi-Bold"/>
                <a:ea typeface="29LT Adir Semi-Bold"/>
                <a:cs typeface="29LT Adir Semi-Bold"/>
                <a:sym typeface="29LT Adir Semi-Bold"/>
                <a:rtl/>
              </a:rPr>
              <a:t>سميرة مراد محمود</a:t>
            </a:r>
          </a:p>
        </p:txBody>
      </p:sp>
      <p:sp>
        <p:nvSpPr>
          <p:cNvPr id="9" name="TextBox 9"/>
          <p:cNvSpPr txBox="1"/>
          <p:nvPr/>
        </p:nvSpPr>
        <p:spPr>
          <a:xfrm>
            <a:off x="1715667" y="3764698"/>
            <a:ext cx="7187008" cy="903605"/>
          </a:xfrm>
          <a:prstGeom prst="rect">
            <a:avLst/>
          </a:prstGeom>
        </p:spPr>
        <p:txBody>
          <a:bodyPr lIns="0" tIns="0" rIns="0" bIns="0" rtlCol="0" anchor="t">
            <a:spAutoFit/>
          </a:bodyPr>
          <a:lstStyle/>
          <a:p>
            <a:pPr algn="ctr" rtl="1">
              <a:lnSpc>
                <a:spcPts val="3760"/>
              </a:lnSpc>
            </a:pPr>
            <a:r>
              <a:rPr lang="ar-EG" sz="2000">
                <a:solidFill>
                  <a:srgbClr val="190C00"/>
                </a:solidFill>
                <a:latin typeface="Cairo"/>
                <a:ea typeface="Cairo"/>
                <a:cs typeface="Cairo"/>
                <a:sym typeface="Cairo"/>
                <a:rtl/>
              </a:rPr>
              <a:t>سموت بطموحك وارتقيت سلم المجد باجتهادك حتى نلت من معلمك</a:t>
            </a:r>
          </a:p>
          <a:p>
            <a:pPr algn="ctr" rtl="1">
              <a:lnSpc>
                <a:spcPts val="3760"/>
              </a:lnSpc>
            </a:pPr>
            <a:r>
              <a:rPr lang="ar-EG" sz="2000">
                <a:solidFill>
                  <a:srgbClr val="190C00"/>
                </a:solidFill>
                <a:latin typeface="Cairo"/>
                <a:ea typeface="Cairo"/>
                <a:cs typeface="Cairo"/>
                <a:sym typeface="Cairo"/>
                <a:rtl/>
              </a:rPr>
              <a:t> كــل احــتـرام وتقـديـر، فـأكثـر الله مـن أمثـالـك، وحقـق لـك كل آمـالك.</a:t>
            </a:r>
          </a:p>
        </p:txBody>
      </p:sp>
      <p:sp>
        <p:nvSpPr>
          <p:cNvPr id="10" name="TextBox 10"/>
          <p:cNvSpPr txBox="1"/>
          <p:nvPr/>
        </p:nvSpPr>
        <p:spPr>
          <a:xfrm>
            <a:off x="3876361" y="2302038"/>
            <a:ext cx="2742397" cy="374617"/>
          </a:xfrm>
          <a:prstGeom prst="rect">
            <a:avLst/>
          </a:prstGeom>
        </p:spPr>
        <p:txBody>
          <a:bodyPr lIns="0" tIns="0" rIns="0" bIns="0" rtlCol="0" anchor="t">
            <a:spAutoFit/>
          </a:bodyPr>
          <a:lstStyle/>
          <a:p>
            <a:pPr algn="ctr" rtl="1">
              <a:lnSpc>
                <a:spcPts val="3200"/>
              </a:lnSpc>
            </a:pPr>
            <a:r>
              <a:rPr lang="ar-EG" sz="2000" b="1">
                <a:solidFill>
                  <a:srgbClr val="190C00"/>
                </a:solidFill>
                <a:latin typeface="Cairo Semi-Bold"/>
                <a:ea typeface="Cairo Semi-Bold"/>
                <a:cs typeface="Cairo Semi-Bold"/>
                <a:sym typeface="Cairo Semi-Bold"/>
                <a:rtl/>
              </a:rPr>
              <a:t>تـمنح هـذه الشهـادة إلي </a:t>
            </a:r>
          </a:p>
        </p:txBody>
      </p:sp>
      <p:sp>
        <p:nvSpPr>
          <p:cNvPr id="11" name="Freeform 11"/>
          <p:cNvSpPr/>
          <p:nvPr/>
        </p:nvSpPr>
        <p:spPr>
          <a:xfrm>
            <a:off x="3284023" y="224990"/>
            <a:ext cx="4123955" cy="742312"/>
          </a:xfrm>
          <a:custGeom>
            <a:avLst/>
            <a:gdLst/>
            <a:ahLst/>
            <a:cxnLst/>
            <a:rect l="l" t="t" r="r" b="b"/>
            <a:pathLst>
              <a:path w="4123955" h="742312">
                <a:moveTo>
                  <a:pt x="0" y="0"/>
                </a:moveTo>
                <a:lnTo>
                  <a:pt x="4123954" y="0"/>
                </a:lnTo>
                <a:lnTo>
                  <a:pt x="4123954" y="742312"/>
                </a:lnTo>
                <a:lnTo>
                  <a:pt x="0" y="74231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ar-SA"/>
          </a:p>
        </p:txBody>
      </p:sp>
      <p:sp>
        <p:nvSpPr>
          <p:cNvPr id="12" name="AutoShape 12"/>
          <p:cNvSpPr/>
          <p:nvPr/>
        </p:nvSpPr>
        <p:spPr>
          <a:xfrm flipV="1">
            <a:off x="2606921" y="3492156"/>
            <a:ext cx="5478159" cy="19050"/>
          </a:xfrm>
          <a:prstGeom prst="line">
            <a:avLst/>
          </a:prstGeom>
          <a:ln w="19050" cap="flat">
            <a:solidFill>
              <a:srgbClr val="95B5BB"/>
            </a:solidFill>
            <a:prstDash val="sysDot"/>
            <a:headEnd type="none" w="sm" len="sm"/>
            <a:tailEnd type="none" w="sm" len="sm"/>
          </a:ln>
        </p:spPr>
        <p:txBody>
          <a:bodyPr/>
          <a:lstStyle/>
          <a:p>
            <a:endParaRPr lang="ar-SA"/>
          </a:p>
        </p:txBody>
      </p:sp>
      <p:sp>
        <p:nvSpPr>
          <p:cNvPr id="13" name="TextBox 13"/>
          <p:cNvSpPr txBox="1"/>
          <p:nvPr/>
        </p:nvSpPr>
        <p:spPr>
          <a:xfrm>
            <a:off x="4643447" y="5423870"/>
            <a:ext cx="966429" cy="330736"/>
          </a:xfrm>
          <a:prstGeom prst="rect">
            <a:avLst/>
          </a:prstGeom>
        </p:spPr>
        <p:txBody>
          <a:bodyPr lIns="0" tIns="0" rIns="0" bIns="0" rtlCol="0" anchor="t">
            <a:spAutoFit/>
          </a:bodyPr>
          <a:lstStyle/>
          <a:p>
            <a:pPr algn="ctr" rtl="1">
              <a:lnSpc>
                <a:spcPts val="2720"/>
              </a:lnSpc>
            </a:pPr>
            <a:r>
              <a:rPr lang="ar-EG" sz="2000" b="1">
                <a:solidFill>
                  <a:srgbClr val="444444"/>
                </a:solidFill>
                <a:latin typeface="Cairo Semi-Bold"/>
                <a:ea typeface="Cairo Semi-Bold"/>
                <a:cs typeface="Cairo Semi-Bold"/>
                <a:sym typeface="Cairo Semi-Bold"/>
                <a:rtl/>
              </a:rPr>
              <a:t>التـــاريخ</a:t>
            </a:r>
          </a:p>
        </p:txBody>
      </p:sp>
      <p:sp>
        <p:nvSpPr>
          <p:cNvPr id="14" name="AutoShape 14"/>
          <p:cNvSpPr/>
          <p:nvPr/>
        </p:nvSpPr>
        <p:spPr>
          <a:xfrm>
            <a:off x="4497715" y="6190686"/>
            <a:ext cx="1257893" cy="0"/>
          </a:xfrm>
          <a:prstGeom prst="line">
            <a:avLst/>
          </a:prstGeom>
          <a:ln w="19050" cap="flat">
            <a:solidFill>
              <a:srgbClr val="444444"/>
            </a:solidFill>
            <a:prstDash val="sysDot"/>
            <a:headEnd type="none" w="sm" len="sm"/>
            <a:tailEnd type="none" w="sm" len="sm"/>
          </a:ln>
        </p:spPr>
        <p:txBody>
          <a:bodyPr/>
          <a:lstStyle/>
          <a:p>
            <a:endParaRPr lang="ar-SA"/>
          </a:p>
        </p:txBody>
      </p:sp>
      <p:sp>
        <p:nvSpPr>
          <p:cNvPr id="15" name="TextBox 15"/>
          <p:cNvSpPr txBox="1"/>
          <p:nvPr/>
        </p:nvSpPr>
        <p:spPr>
          <a:xfrm>
            <a:off x="2123776" y="5368007"/>
            <a:ext cx="1004569" cy="330736"/>
          </a:xfrm>
          <a:prstGeom prst="rect">
            <a:avLst/>
          </a:prstGeom>
        </p:spPr>
        <p:txBody>
          <a:bodyPr lIns="0" tIns="0" rIns="0" bIns="0" rtlCol="0" anchor="t">
            <a:spAutoFit/>
          </a:bodyPr>
          <a:lstStyle/>
          <a:p>
            <a:pPr algn="ctr" rtl="1">
              <a:lnSpc>
                <a:spcPts val="2720"/>
              </a:lnSpc>
            </a:pPr>
            <a:r>
              <a:rPr lang="ar-EG" sz="2000" b="1">
                <a:solidFill>
                  <a:srgbClr val="444444"/>
                </a:solidFill>
                <a:latin typeface="Cairo Semi-Bold"/>
                <a:ea typeface="Cairo Semi-Bold"/>
                <a:cs typeface="Cairo Semi-Bold"/>
                <a:sym typeface="Cairo Semi-Bold"/>
                <a:rtl/>
              </a:rPr>
              <a:t>الإمضـــاء</a:t>
            </a:r>
          </a:p>
        </p:txBody>
      </p:sp>
      <p:sp>
        <p:nvSpPr>
          <p:cNvPr id="16" name="AutoShape 16"/>
          <p:cNvSpPr/>
          <p:nvPr/>
        </p:nvSpPr>
        <p:spPr>
          <a:xfrm>
            <a:off x="1997114" y="6171636"/>
            <a:ext cx="1257893" cy="0"/>
          </a:xfrm>
          <a:prstGeom prst="line">
            <a:avLst/>
          </a:prstGeom>
          <a:ln w="19050" cap="flat">
            <a:solidFill>
              <a:srgbClr val="444444"/>
            </a:solidFill>
            <a:prstDash val="sysDot"/>
            <a:headEnd type="none" w="sm" len="sm"/>
            <a:tailEnd type="none" w="sm" len="sm"/>
          </a:ln>
        </p:spPr>
        <p:txBody>
          <a:bodyPr/>
          <a:lstStyle/>
          <a:p>
            <a:endParaRPr lang="ar-SA"/>
          </a:p>
        </p:txBody>
      </p:sp>
      <p:sp>
        <p:nvSpPr>
          <p:cNvPr id="17" name="Freeform 17"/>
          <p:cNvSpPr/>
          <p:nvPr/>
        </p:nvSpPr>
        <p:spPr>
          <a:xfrm>
            <a:off x="7507349" y="5166812"/>
            <a:ext cx="1155528" cy="1469670"/>
          </a:xfrm>
          <a:custGeom>
            <a:avLst/>
            <a:gdLst/>
            <a:ahLst/>
            <a:cxnLst/>
            <a:rect l="l" t="t" r="r" b="b"/>
            <a:pathLst>
              <a:path w="1155528" h="1469670">
                <a:moveTo>
                  <a:pt x="0" y="0"/>
                </a:moveTo>
                <a:lnTo>
                  <a:pt x="1155527" y="0"/>
                </a:lnTo>
                <a:lnTo>
                  <a:pt x="1155527" y="1469669"/>
                </a:lnTo>
                <a:lnTo>
                  <a:pt x="0" y="1469669"/>
                </a:lnTo>
                <a:lnTo>
                  <a:pt x="0" y="0"/>
                </a:lnTo>
                <a:close/>
              </a:path>
            </a:pathLst>
          </a:custGeom>
          <a:blipFill>
            <a:blip r:embed="rId4"/>
            <a:stretch>
              <a:fillRect/>
            </a:stretch>
          </a:blipFill>
        </p:spPr>
        <p:txBody>
          <a:bodyPr/>
          <a:lstStyle/>
          <a:p>
            <a:endParaRPr lang="ar-S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6865" y="-1686570"/>
            <a:ext cx="8009763" cy="7980637"/>
          </a:xfrm>
          <a:custGeom>
            <a:avLst/>
            <a:gdLst/>
            <a:ahLst/>
            <a:cxnLst/>
            <a:rect l="l" t="t" r="r" b="b"/>
            <a:pathLst>
              <a:path w="8009763" h="7980637">
                <a:moveTo>
                  <a:pt x="0" y="0"/>
                </a:moveTo>
                <a:lnTo>
                  <a:pt x="8009763" y="0"/>
                </a:lnTo>
                <a:lnTo>
                  <a:pt x="8009763" y="7980637"/>
                </a:lnTo>
                <a:lnTo>
                  <a:pt x="0" y="7980637"/>
                </a:lnTo>
                <a:lnTo>
                  <a:pt x="0" y="0"/>
                </a:lnTo>
                <a:close/>
              </a:path>
            </a:pathLst>
          </a:custGeom>
          <a:blipFill>
            <a:blip>
              <a:alphaModFix amt="43000"/>
              <a:extLst>
                <a:ext uri="{96DAC541-7B7A-43D3-8B79-37D633B846F1}">
                  <asvg:svgBlip xmlns:asvg="http://schemas.microsoft.com/office/drawing/2016/SVG/main" r:embed="rId2"/>
                </a:ext>
              </a:extLst>
            </a:blip>
            <a:stretch>
              <a:fillRect/>
            </a:stretch>
          </a:blipFill>
        </p:spPr>
        <p:txBody>
          <a:bodyPr/>
          <a:lstStyle/>
          <a:p>
            <a:endParaRPr lang="ar-SA"/>
          </a:p>
        </p:txBody>
      </p:sp>
      <p:sp>
        <p:nvSpPr>
          <p:cNvPr id="3" name="Freeform 3"/>
          <p:cNvSpPr/>
          <p:nvPr/>
        </p:nvSpPr>
        <p:spPr>
          <a:xfrm rot="-10800000">
            <a:off x="-24122" y="1738320"/>
            <a:ext cx="10691736" cy="6477410"/>
          </a:xfrm>
          <a:custGeom>
            <a:avLst/>
            <a:gdLst/>
            <a:ahLst/>
            <a:cxnLst/>
            <a:rect l="l" t="t" r="r" b="b"/>
            <a:pathLst>
              <a:path w="10691736" h="6477410">
                <a:moveTo>
                  <a:pt x="0" y="0"/>
                </a:moveTo>
                <a:lnTo>
                  <a:pt x="10691736" y="0"/>
                </a:lnTo>
                <a:lnTo>
                  <a:pt x="10691736" y="6477410"/>
                </a:lnTo>
                <a:lnTo>
                  <a:pt x="0" y="6477410"/>
                </a:lnTo>
                <a:lnTo>
                  <a:pt x="0" y="0"/>
                </a:lnTo>
                <a:close/>
              </a:path>
            </a:pathLst>
          </a:custGeom>
          <a:blipFill>
            <a:blip r:embed="rId3"/>
            <a:stretch>
              <a:fillRect/>
            </a:stretch>
          </a:blipFill>
        </p:spPr>
        <p:txBody>
          <a:bodyPr/>
          <a:lstStyle/>
          <a:p>
            <a:endParaRPr lang="ar-SA"/>
          </a:p>
        </p:txBody>
      </p:sp>
      <p:sp>
        <p:nvSpPr>
          <p:cNvPr id="4" name="Freeform 4"/>
          <p:cNvSpPr/>
          <p:nvPr/>
        </p:nvSpPr>
        <p:spPr>
          <a:xfrm>
            <a:off x="4671737" y="449654"/>
            <a:ext cx="1374029" cy="1374029"/>
          </a:xfrm>
          <a:custGeom>
            <a:avLst/>
            <a:gdLst/>
            <a:ahLst/>
            <a:cxnLst/>
            <a:rect l="l" t="t" r="r" b="b"/>
            <a:pathLst>
              <a:path w="1374029" h="1374029">
                <a:moveTo>
                  <a:pt x="0" y="0"/>
                </a:moveTo>
                <a:lnTo>
                  <a:pt x="1374029" y="0"/>
                </a:lnTo>
                <a:lnTo>
                  <a:pt x="1374029" y="1374029"/>
                </a:lnTo>
                <a:lnTo>
                  <a:pt x="0" y="137402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ar-SA"/>
          </a:p>
        </p:txBody>
      </p:sp>
      <p:sp>
        <p:nvSpPr>
          <p:cNvPr id="5" name="Freeform 5"/>
          <p:cNvSpPr/>
          <p:nvPr/>
        </p:nvSpPr>
        <p:spPr>
          <a:xfrm>
            <a:off x="4602908" y="4866273"/>
            <a:ext cx="1511687" cy="580110"/>
          </a:xfrm>
          <a:custGeom>
            <a:avLst/>
            <a:gdLst/>
            <a:ahLst/>
            <a:cxnLst/>
            <a:rect l="l" t="t" r="r" b="b"/>
            <a:pathLst>
              <a:path w="1511687" h="580110">
                <a:moveTo>
                  <a:pt x="0" y="0"/>
                </a:moveTo>
                <a:lnTo>
                  <a:pt x="1511687" y="0"/>
                </a:lnTo>
                <a:lnTo>
                  <a:pt x="1511687" y="580110"/>
                </a:lnTo>
                <a:lnTo>
                  <a:pt x="0" y="58011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ar-SA"/>
          </a:p>
        </p:txBody>
      </p:sp>
      <p:sp>
        <p:nvSpPr>
          <p:cNvPr id="6" name="Freeform 6"/>
          <p:cNvSpPr/>
          <p:nvPr/>
        </p:nvSpPr>
        <p:spPr>
          <a:xfrm>
            <a:off x="6715149" y="535017"/>
            <a:ext cx="1960574" cy="1203303"/>
          </a:xfrm>
          <a:custGeom>
            <a:avLst/>
            <a:gdLst/>
            <a:ahLst/>
            <a:cxnLst/>
            <a:rect l="l" t="t" r="r" b="b"/>
            <a:pathLst>
              <a:path w="1960574" h="1203303">
                <a:moveTo>
                  <a:pt x="0" y="0"/>
                </a:moveTo>
                <a:lnTo>
                  <a:pt x="1960575" y="0"/>
                </a:lnTo>
                <a:lnTo>
                  <a:pt x="1960575" y="1203303"/>
                </a:lnTo>
                <a:lnTo>
                  <a:pt x="0" y="120330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ar-SA"/>
          </a:p>
        </p:txBody>
      </p:sp>
      <p:sp>
        <p:nvSpPr>
          <p:cNvPr id="7" name="Freeform 7"/>
          <p:cNvSpPr/>
          <p:nvPr/>
        </p:nvSpPr>
        <p:spPr>
          <a:xfrm>
            <a:off x="1632035" y="692751"/>
            <a:ext cx="2517055" cy="887834"/>
          </a:xfrm>
          <a:custGeom>
            <a:avLst/>
            <a:gdLst/>
            <a:ahLst/>
            <a:cxnLst/>
            <a:rect l="l" t="t" r="r" b="b"/>
            <a:pathLst>
              <a:path w="2517055" h="887834">
                <a:moveTo>
                  <a:pt x="0" y="0"/>
                </a:moveTo>
                <a:lnTo>
                  <a:pt x="2517055" y="0"/>
                </a:lnTo>
                <a:lnTo>
                  <a:pt x="2517055" y="887834"/>
                </a:lnTo>
                <a:lnTo>
                  <a:pt x="0" y="88783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ar-SA"/>
          </a:p>
        </p:txBody>
      </p:sp>
      <p:sp>
        <p:nvSpPr>
          <p:cNvPr id="8" name="Freeform 8"/>
          <p:cNvSpPr/>
          <p:nvPr/>
        </p:nvSpPr>
        <p:spPr>
          <a:xfrm>
            <a:off x="4602908" y="5970149"/>
            <a:ext cx="1011613" cy="194736"/>
          </a:xfrm>
          <a:custGeom>
            <a:avLst/>
            <a:gdLst/>
            <a:ahLst/>
            <a:cxnLst/>
            <a:rect l="l" t="t" r="r" b="b"/>
            <a:pathLst>
              <a:path w="1011613" h="194736">
                <a:moveTo>
                  <a:pt x="0" y="0"/>
                </a:moveTo>
                <a:lnTo>
                  <a:pt x="1011613" y="0"/>
                </a:lnTo>
                <a:lnTo>
                  <a:pt x="1011613" y="194736"/>
                </a:lnTo>
                <a:lnTo>
                  <a:pt x="0" y="19473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ar-SA"/>
          </a:p>
        </p:txBody>
      </p:sp>
      <p:sp>
        <p:nvSpPr>
          <p:cNvPr id="9" name="Freeform 9"/>
          <p:cNvSpPr/>
          <p:nvPr/>
        </p:nvSpPr>
        <p:spPr>
          <a:xfrm>
            <a:off x="4171668" y="2303748"/>
            <a:ext cx="2300156" cy="514660"/>
          </a:xfrm>
          <a:custGeom>
            <a:avLst/>
            <a:gdLst/>
            <a:ahLst/>
            <a:cxnLst/>
            <a:rect l="l" t="t" r="r" b="b"/>
            <a:pathLst>
              <a:path w="2300156" h="514660">
                <a:moveTo>
                  <a:pt x="0" y="0"/>
                </a:moveTo>
                <a:lnTo>
                  <a:pt x="2300156" y="0"/>
                </a:lnTo>
                <a:lnTo>
                  <a:pt x="2300156" y="514660"/>
                </a:lnTo>
                <a:lnTo>
                  <a:pt x="0" y="51466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ar-SA"/>
          </a:p>
        </p:txBody>
      </p:sp>
      <p:sp>
        <p:nvSpPr>
          <p:cNvPr id="10" name="Freeform 10"/>
          <p:cNvSpPr/>
          <p:nvPr/>
        </p:nvSpPr>
        <p:spPr>
          <a:xfrm>
            <a:off x="8167005" y="5207677"/>
            <a:ext cx="2164877" cy="2172778"/>
          </a:xfrm>
          <a:custGeom>
            <a:avLst/>
            <a:gdLst/>
            <a:ahLst/>
            <a:cxnLst/>
            <a:rect l="l" t="t" r="r" b="b"/>
            <a:pathLst>
              <a:path w="2164877" h="2172778">
                <a:moveTo>
                  <a:pt x="0" y="0"/>
                </a:moveTo>
                <a:lnTo>
                  <a:pt x="2164877" y="0"/>
                </a:lnTo>
                <a:lnTo>
                  <a:pt x="2164877" y="2172779"/>
                </a:lnTo>
                <a:lnTo>
                  <a:pt x="0" y="2172779"/>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ar-SA"/>
          </a:p>
        </p:txBody>
      </p:sp>
      <p:sp>
        <p:nvSpPr>
          <p:cNvPr id="11" name="Freeform 11"/>
          <p:cNvSpPr/>
          <p:nvPr/>
        </p:nvSpPr>
        <p:spPr>
          <a:xfrm>
            <a:off x="-445480" y="5104398"/>
            <a:ext cx="4788059" cy="3160119"/>
          </a:xfrm>
          <a:custGeom>
            <a:avLst/>
            <a:gdLst/>
            <a:ahLst/>
            <a:cxnLst/>
            <a:rect l="l" t="t" r="r" b="b"/>
            <a:pathLst>
              <a:path w="4788059" h="3160119">
                <a:moveTo>
                  <a:pt x="0" y="0"/>
                </a:moveTo>
                <a:lnTo>
                  <a:pt x="4788060" y="0"/>
                </a:lnTo>
                <a:lnTo>
                  <a:pt x="4788060" y="3160119"/>
                </a:lnTo>
                <a:lnTo>
                  <a:pt x="0" y="3160119"/>
                </a:lnTo>
                <a:lnTo>
                  <a:pt x="0" y="0"/>
                </a:lnTo>
                <a:close/>
              </a:path>
            </a:pathLst>
          </a:custGeom>
          <a:blipFill>
            <a:blip r:embed="rId11"/>
            <a:stretch>
              <a:fillRect/>
            </a:stretch>
          </a:blipFill>
        </p:spPr>
        <p:txBody>
          <a:bodyPr/>
          <a:lstStyle/>
          <a:p>
            <a:endParaRPr lang="ar-SA"/>
          </a:p>
        </p:txBody>
      </p:sp>
      <p:sp>
        <p:nvSpPr>
          <p:cNvPr id="12" name="TextBox 12"/>
          <p:cNvSpPr txBox="1"/>
          <p:nvPr/>
        </p:nvSpPr>
        <p:spPr>
          <a:xfrm>
            <a:off x="2476487" y="2913658"/>
            <a:ext cx="5690518" cy="372809"/>
          </a:xfrm>
          <a:prstGeom prst="rect">
            <a:avLst/>
          </a:prstGeom>
        </p:spPr>
        <p:txBody>
          <a:bodyPr lIns="0" tIns="0" rIns="0" bIns="0" rtlCol="0" anchor="t">
            <a:spAutoFit/>
          </a:bodyPr>
          <a:lstStyle/>
          <a:p>
            <a:pPr algn="ctr" rtl="1">
              <a:lnSpc>
                <a:spcPts val="3076"/>
              </a:lnSpc>
              <a:spcBef>
                <a:spcPct val="0"/>
              </a:spcBef>
            </a:pPr>
            <a:r>
              <a:rPr lang="ar-EG" sz="2197">
                <a:solidFill>
                  <a:srgbClr val="000000"/>
                </a:solidFill>
                <a:latin typeface="Cairo"/>
                <a:ea typeface="Cairo"/>
                <a:cs typeface="Cairo"/>
                <a:sym typeface="Cairo"/>
                <a:rtl/>
              </a:rPr>
              <a:t>يسعدنا تقديم هذه الشهادة لـ محمد أحمد</a:t>
            </a:r>
          </a:p>
        </p:txBody>
      </p:sp>
      <p:sp>
        <p:nvSpPr>
          <p:cNvPr id="13" name="TextBox 13"/>
          <p:cNvSpPr txBox="1"/>
          <p:nvPr/>
        </p:nvSpPr>
        <p:spPr>
          <a:xfrm>
            <a:off x="4186095" y="5636883"/>
            <a:ext cx="2345312" cy="199917"/>
          </a:xfrm>
          <a:prstGeom prst="rect">
            <a:avLst/>
          </a:prstGeom>
        </p:spPr>
        <p:txBody>
          <a:bodyPr lIns="0" tIns="0" rIns="0" bIns="0" rtlCol="0" anchor="t">
            <a:spAutoFit/>
          </a:bodyPr>
          <a:lstStyle/>
          <a:p>
            <a:pPr algn="ctr" rtl="1">
              <a:lnSpc>
                <a:spcPts val="1607"/>
              </a:lnSpc>
              <a:spcBef>
                <a:spcPct val="0"/>
              </a:spcBef>
            </a:pPr>
            <a:r>
              <a:rPr lang="ar-EG" sz="1148">
                <a:solidFill>
                  <a:srgbClr val="000000"/>
                </a:solidFill>
                <a:latin typeface="Cairo"/>
                <a:ea typeface="Cairo"/>
                <a:cs typeface="Cairo"/>
                <a:sym typeface="Cairo"/>
                <a:rtl/>
              </a:rPr>
              <a:t>تحريرا فى </a:t>
            </a:r>
            <a:r>
              <a:rPr lang="en-US" sz="1148">
                <a:solidFill>
                  <a:srgbClr val="000000"/>
                </a:solidFill>
                <a:latin typeface="Cairo"/>
                <a:ea typeface="Cairo"/>
                <a:cs typeface="Cairo"/>
                <a:sym typeface="Cairo"/>
              </a:rPr>
              <a:t>25</a:t>
            </a:r>
            <a:r>
              <a:rPr lang="ar-EG" sz="1148">
                <a:solidFill>
                  <a:srgbClr val="000000"/>
                </a:solidFill>
                <a:latin typeface="Cairo"/>
                <a:ea typeface="Cairo"/>
                <a:cs typeface="Cairo"/>
                <a:sym typeface="Cairo"/>
                <a:rtl/>
              </a:rPr>
              <a:t> ديسمبر </a:t>
            </a:r>
            <a:r>
              <a:rPr lang="en-US" sz="1148">
                <a:solidFill>
                  <a:srgbClr val="000000"/>
                </a:solidFill>
                <a:latin typeface="Cairo"/>
                <a:ea typeface="Cairo"/>
                <a:cs typeface="Cairo"/>
                <a:sym typeface="Cairo"/>
              </a:rPr>
              <a:t>2026</a:t>
            </a:r>
          </a:p>
        </p:txBody>
      </p:sp>
      <p:sp>
        <p:nvSpPr>
          <p:cNvPr id="14" name="TextBox 14"/>
          <p:cNvSpPr txBox="1"/>
          <p:nvPr/>
        </p:nvSpPr>
        <p:spPr>
          <a:xfrm>
            <a:off x="3201716" y="4385056"/>
            <a:ext cx="4240060" cy="347866"/>
          </a:xfrm>
          <a:prstGeom prst="rect">
            <a:avLst/>
          </a:prstGeom>
        </p:spPr>
        <p:txBody>
          <a:bodyPr lIns="0" tIns="0" rIns="0" bIns="0" rtlCol="0" anchor="t">
            <a:spAutoFit/>
          </a:bodyPr>
          <a:lstStyle/>
          <a:p>
            <a:pPr algn="ctr" rtl="1">
              <a:lnSpc>
                <a:spcPts val="2906"/>
              </a:lnSpc>
              <a:spcBef>
                <a:spcPct val="0"/>
              </a:spcBef>
            </a:pPr>
            <a:r>
              <a:rPr lang="ar-EG" sz="2075">
                <a:solidFill>
                  <a:srgbClr val="000000"/>
                </a:solidFill>
                <a:latin typeface="Cairo"/>
                <a:ea typeface="Cairo"/>
                <a:cs typeface="Cairo"/>
                <a:sym typeface="Cairo"/>
                <a:rtl/>
              </a:rPr>
              <a:t>هنيئا لك الأجر والثواب.</a:t>
            </a:r>
          </a:p>
        </p:txBody>
      </p:sp>
      <p:sp>
        <p:nvSpPr>
          <p:cNvPr id="15" name="TextBox 15"/>
          <p:cNvSpPr txBox="1"/>
          <p:nvPr/>
        </p:nvSpPr>
        <p:spPr>
          <a:xfrm>
            <a:off x="2205152" y="3381717"/>
            <a:ext cx="6233189" cy="822364"/>
          </a:xfrm>
          <a:prstGeom prst="rect">
            <a:avLst/>
          </a:prstGeom>
        </p:spPr>
        <p:txBody>
          <a:bodyPr lIns="0" tIns="0" rIns="0" bIns="0" rtlCol="0" anchor="t">
            <a:spAutoFit/>
          </a:bodyPr>
          <a:lstStyle/>
          <a:p>
            <a:pPr algn="ctr" rtl="1">
              <a:lnSpc>
                <a:spcPts val="2202"/>
              </a:lnSpc>
              <a:spcBef>
                <a:spcPct val="0"/>
              </a:spcBef>
            </a:pPr>
            <a:r>
              <a:rPr lang="ar-EG" sz="1573">
                <a:solidFill>
                  <a:srgbClr val="000000"/>
                </a:solidFill>
                <a:latin typeface="Cairo"/>
                <a:ea typeface="Cairo"/>
                <a:cs typeface="Cairo"/>
                <a:sym typeface="Cairo"/>
                <a:rtl/>
              </a:rPr>
              <a:t>أسأل الله أن يجعل كل ما تقدمه في ميزان حسناتك وأن يمنحك السعادة والراحة في الدنيا والآخرة. يا من جعلت كتاب الله رفيقا لك في دربك وأضأت بنور حروفه ظلام قلبك.. هنيئا لك فهذا والله الفوز الحقيقي.</a:t>
            </a:r>
          </a:p>
        </p:txBody>
      </p:sp>
      <p:sp>
        <p:nvSpPr>
          <p:cNvPr id="16" name="TextBox 16"/>
          <p:cNvSpPr txBox="1"/>
          <p:nvPr/>
        </p:nvSpPr>
        <p:spPr>
          <a:xfrm>
            <a:off x="5149545" y="5941574"/>
            <a:ext cx="965050" cy="199435"/>
          </a:xfrm>
          <a:prstGeom prst="rect">
            <a:avLst/>
          </a:prstGeom>
        </p:spPr>
        <p:txBody>
          <a:bodyPr lIns="0" tIns="0" rIns="0" bIns="0" rtlCol="0" anchor="t">
            <a:spAutoFit/>
          </a:bodyPr>
          <a:lstStyle/>
          <a:p>
            <a:pPr algn="r" rtl="1">
              <a:lnSpc>
                <a:spcPts val="1607"/>
              </a:lnSpc>
              <a:spcBef>
                <a:spcPct val="0"/>
              </a:spcBef>
            </a:pPr>
            <a:r>
              <a:rPr lang="ar-EG" sz="1148">
                <a:solidFill>
                  <a:srgbClr val="000000"/>
                </a:solidFill>
                <a:latin typeface="Cairo"/>
                <a:ea typeface="Cairo"/>
                <a:cs typeface="Cairo"/>
                <a:sym typeface="Cairo"/>
                <a:rtl/>
              </a:rPr>
              <a:t>التوقيع</a:t>
            </a:r>
          </a:p>
        </p:txBody>
      </p:sp>
      <p:sp>
        <p:nvSpPr>
          <p:cNvPr id="17" name="TextBox 17"/>
          <p:cNvSpPr txBox="1"/>
          <p:nvPr/>
        </p:nvSpPr>
        <p:spPr>
          <a:xfrm>
            <a:off x="3976851" y="1915683"/>
            <a:ext cx="2738298" cy="335171"/>
          </a:xfrm>
          <a:prstGeom prst="rect">
            <a:avLst/>
          </a:prstGeom>
        </p:spPr>
        <p:txBody>
          <a:bodyPr lIns="0" tIns="0" rIns="0" bIns="0" rtlCol="0" anchor="t">
            <a:spAutoFit/>
          </a:bodyPr>
          <a:lstStyle/>
          <a:p>
            <a:pPr algn="ctr" rtl="1">
              <a:lnSpc>
                <a:spcPts val="2787"/>
              </a:lnSpc>
              <a:spcBef>
                <a:spcPct val="0"/>
              </a:spcBef>
            </a:pPr>
            <a:r>
              <a:rPr lang="ar-EG" sz="1990">
                <a:solidFill>
                  <a:srgbClr val="000000"/>
                </a:solidFill>
                <a:latin typeface="Cairo"/>
                <a:ea typeface="Cairo"/>
                <a:cs typeface="Cairo"/>
                <a:sym typeface="Cairo"/>
                <a:rtl/>
              </a:rPr>
              <a:t>مسجد النـور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60107"/>
            <a:ext cx="10693400" cy="5432385"/>
          </a:xfrm>
          <a:custGeom>
            <a:avLst/>
            <a:gdLst/>
            <a:ahLst/>
            <a:cxnLst/>
            <a:rect l="l" t="t" r="r" b="b"/>
            <a:pathLst>
              <a:path w="11092810" h="5657333">
                <a:moveTo>
                  <a:pt x="0" y="0"/>
                </a:moveTo>
                <a:lnTo>
                  <a:pt x="11092810" y="0"/>
                </a:lnTo>
                <a:lnTo>
                  <a:pt x="11092810" y="5657333"/>
                </a:lnTo>
                <a:lnTo>
                  <a:pt x="0" y="5657333"/>
                </a:lnTo>
                <a:lnTo>
                  <a:pt x="0" y="0"/>
                </a:lnTo>
                <a:close/>
              </a:path>
            </a:pathLst>
          </a:custGeom>
          <a:blipFill>
            <a:blip r:embed="rId2"/>
            <a:stretch>
              <a:fillRect/>
            </a:stretch>
          </a:blipFill>
        </p:spPr>
        <p:txBody>
          <a:bodyPr/>
          <a:lstStyle/>
          <a:p>
            <a:endParaRPr lang="ar-SA"/>
          </a:p>
        </p:txBody>
      </p:sp>
      <p:sp>
        <p:nvSpPr>
          <p:cNvPr id="3" name="Freeform 3"/>
          <p:cNvSpPr/>
          <p:nvPr/>
        </p:nvSpPr>
        <p:spPr>
          <a:xfrm>
            <a:off x="4907035" y="5895746"/>
            <a:ext cx="910428" cy="942959"/>
          </a:xfrm>
          <a:custGeom>
            <a:avLst/>
            <a:gdLst/>
            <a:ahLst/>
            <a:cxnLst/>
            <a:rect l="l" t="t" r="r" b="b"/>
            <a:pathLst>
              <a:path w="910428" h="942959">
                <a:moveTo>
                  <a:pt x="0" y="0"/>
                </a:moveTo>
                <a:lnTo>
                  <a:pt x="910428" y="0"/>
                </a:lnTo>
                <a:lnTo>
                  <a:pt x="910428" y="942960"/>
                </a:lnTo>
                <a:lnTo>
                  <a:pt x="0" y="94296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ar-SA"/>
          </a:p>
        </p:txBody>
      </p:sp>
      <p:sp>
        <p:nvSpPr>
          <p:cNvPr id="4" name="Freeform 4"/>
          <p:cNvSpPr/>
          <p:nvPr/>
        </p:nvSpPr>
        <p:spPr>
          <a:xfrm>
            <a:off x="3223849" y="1803133"/>
            <a:ext cx="4276800" cy="311040"/>
          </a:xfrm>
          <a:custGeom>
            <a:avLst/>
            <a:gdLst/>
            <a:ahLst/>
            <a:cxnLst/>
            <a:rect l="l" t="t" r="r" b="b"/>
            <a:pathLst>
              <a:path w="4276800" h="311040">
                <a:moveTo>
                  <a:pt x="0" y="0"/>
                </a:moveTo>
                <a:lnTo>
                  <a:pt x="4276800" y="0"/>
                </a:lnTo>
                <a:lnTo>
                  <a:pt x="4276800" y="311040"/>
                </a:lnTo>
                <a:lnTo>
                  <a:pt x="0" y="31104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ar-SA"/>
          </a:p>
        </p:txBody>
      </p:sp>
      <p:sp>
        <p:nvSpPr>
          <p:cNvPr id="5" name="Freeform 5"/>
          <p:cNvSpPr/>
          <p:nvPr/>
        </p:nvSpPr>
        <p:spPr>
          <a:xfrm>
            <a:off x="756000" y="602173"/>
            <a:ext cx="1836393" cy="3024000"/>
          </a:xfrm>
          <a:custGeom>
            <a:avLst/>
            <a:gdLst/>
            <a:ahLst/>
            <a:cxnLst/>
            <a:rect l="l" t="t" r="r" b="b"/>
            <a:pathLst>
              <a:path w="1836393" h="3024000">
                <a:moveTo>
                  <a:pt x="0" y="0"/>
                </a:moveTo>
                <a:lnTo>
                  <a:pt x="1836393" y="0"/>
                </a:lnTo>
                <a:lnTo>
                  <a:pt x="1836393" y="3024000"/>
                </a:lnTo>
                <a:lnTo>
                  <a:pt x="0" y="30240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ar-SA"/>
          </a:p>
        </p:txBody>
      </p:sp>
      <p:sp>
        <p:nvSpPr>
          <p:cNvPr id="6" name="Freeform 6"/>
          <p:cNvSpPr/>
          <p:nvPr/>
        </p:nvSpPr>
        <p:spPr>
          <a:xfrm>
            <a:off x="1393558" y="1161148"/>
            <a:ext cx="561277" cy="88784"/>
          </a:xfrm>
          <a:custGeom>
            <a:avLst/>
            <a:gdLst/>
            <a:ahLst/>
            <a:cxnLst/>
            <a:rect l="l" t="t" r="r" b="b"/>
            <a:pathLst>
              <a:path w="561277" h="88784">
                <a:moveTo>
                  <a:pt x="0" y="0"/>
                </a:moveTo>
                <a:lnTo>
                  <a:pt x="561277" y="0"/>
                </a:lnTo>
                <a:lnTo>
                  <a:pt x="561277" y="88784"/>
                </a:lnTo>
                <a:lnTo>
                  <a:pt x="0" y="8878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ar-SA"/>
          </a:p>
        </p:txBody>
      </p:sp>
      <p:sp>
        <p:nvSpPr>
          <p:cNvPr id="7" name="Freeform 7"/>
          <p:cNvSpPr/>
          <p:nvPr/>
        </p:nvSpPr>
        <p:spPr>
          <a:xfrm>
            <a:off x="1393558" y="1731872"/>
            <a:ext cx="561277" cy="88784"/>
          </a:xfrm>
          <a:custGeom>
            <a:avLst/>
            <a:gdLst/>
            <a:ahLst/>
            <a:cxnLst/>
            <a:rect l="l" t="t" r="r" b="b"/>
            <a:pathLst>
              <a:path w="561277" h="88784">
                <a:moveTo>
                  <a:pt x="0" y="0"/>
                </a:moveTo>
                <a:lnTo>
                  <a:pt x="561277" y="0"/>
                </a:lnTo>
                <a:lnTo>
                  <a:pt x="561277" y="88784"/>
                </a:lnTo>
                <a:lnTo>
                  <a:pt x="0" y="8878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ar-SA"/>
          </a:p>
        </p:txBody>
      </p:sp>
      <p:sp>
        <p:nvSpPr>
          <p:cNvPr id="9" name="TextBox 9"/>
          <p:cNvSpPr txBox="1"/>
          <p:nvPr/>
        </p:nvSpPr>
        <p:spPr>
          <a:xfrm>
            <a:off x="1028072" y="1259483"/>
            <a:ext cx="1292250" cy="437304"/>
          </a:xfrm>
          <a:prstGeom prst="rect">
            <a:avLst/>
          </a:prstGeom>
        </p:spPr>
        <p:txBody>
          <a:bodyPr lIns="0" tIns="0" rIns="0" bIns="0" rtlCol="0" anchor="t">
            <a:spAutoFit/>
          </a:bodyPr>
          <a:lstStyle/>
          <a:p>
            <a:pPr algn="ctr" rtl="1">
              <a:lnSpc>
                <a:spcPts val="1630"/>
              </a:lnSpc>
            </a:pPr>
            <a:r>
              <a:rPr lang="ar-EG" sz="1235">
                <a:solidFill>
                  <a:srgbClr val="101011"/>
                </a:solidFill>
                <a:latin typeface="29LT Bukra Wide"/>
                <a:ea typeface="29LT Bukra Wide"/>
                <a:cs typeface="29LT Bukra Wide"/>
                <a:sym typeface="29LT Bukra Wide"/>
                <a:rtl/>
              </a:rPr>
              <a:t>الموظف </a:t>
            </a:r>
          </a:p>
          <a:p>
            <a:pPr algn="ctr" rtl="1">
              <a:lnSpc>
                <a:spcPts val="1630"/>
              </a:lnSpc>
            </a:pPr>
            <a:r>
              <a:rPr lang="ar-EG" sz="1235">
                <a:solidFill>
                  <a:srgbClr val="101011"/>
                </a:solidFill>
                <a:latin typeface="29LT Bukra Wide"/>
                <a:ea typeface="29LT Bukra Wide"/>
                <a:cs typeface="29LT Bukra Wide"/>
                <a:sym typeface="29LT Bukra Wide"/>
                <a:rtl/>
              </a:rPr>
              <a:t>المثــــــالى</a:t>
            </a:r>
          </a:p>
        </p:txBody>
      </p:sp>
      <p:sp>
        <p:nvSpPr>
          <p:cNvPr id="10" name="TextBox 10"/>
          <p:cNvSpPr txBox="1"/>
          <p:nvPr/>
        </p:nvSpPr>
        <p:spPr>
          <a:xfrm>
            <a:off x="3434667" y="3320061"/>
            <a:ext cx="3822666" cy="473824"/>
          </a:xfrm>
          <a:prstGeom prst="rect">
            <a:avLst/>
          </a:prstGeom>
        </p:spPr>
        <p:txBody>
          <a:bodyPr lIns="0" tIns="0" rIns="0" bIns="0" rtlCol="0" anchor="t">
            <a:spAutoFit/>
          </a:bodyPr>
          <a:lstStyle/>
          <a:p>
            <a:pPr algn="ctr" rtl="1">
              <a:lnSpc>
                <a:spcPts val="3654"/>
              </a:lnSpc>
            </a:pPr>
            <a:r>
              <a:rPr lang="ar-SA" sz="3654" dirty="0">
                <a:solidFill>
                  <a:srgbClr val="101011"/>
                </a:solidFill>
                <a:latin typeface="Montaser Arabic"/>
                <a:ea typeface="Montaser Arabic"/>
                <a:cs typeface="Montaser Arabic"/>
                <a:sym typeface="Montaser Arabic"/>
                <a:rtl/>
              </a:rPr>
              <a:t>علي عبد الله</a:t>
            </a:r>
            <a:endParaRPr lang="ar-EG" sz="3654" dirty="0">
              <a:solidFill>
                <a:srgbClr val="101011"/>
              </a:solidFill>
              <a:latin typeface="Montaser Arabic"/>
              <a:ea typeface="Montaser Arabic"/>
              <a:cs typeface="Montaser Arabic"/>
              <a:sym typeface="Montaser Arabic"/>
              <a:rtl/>
            </a:endParaRPr>
          </a:p>
        </p:txBody>
      </p:sp>
      <p:sp>
        <p:nvSpPr>
          <p:cNvPr id="11" name="TextBox 11"/>
          <p:cNvSpPr txBox="1"/>
          <p:nvPr/>
        </p:nvSpPr>
        <p:spPr>
          <a:xfrm>
            <a:off x="4331713" y="2791855"/>
            <a:ext cx="2028573" cy="381168"/>
          </a:xfrm>
          <a:prstGeom prst="rect">
            <a:avLst/>
          </a:prstGeom>
        </p:spPr>
        <p:txBody>
          <a:bodyPr lIns="0" tIns="0" rIns="0" bIns="0" rtlCol="0" anchor="t">
            <a:spAutoFit/>
          </a:bodyPr>
          <a:lstStyle/>
          <a:p>
            <a:pPr algn="ctr" rtl="1">
              <a:lnSpc>
                <a:spcPts val="3140"/>
              </a:lnSpc>
              <a:spcBef>
                <a:spcPct val="0"/>
              </a:spcBef>
            </a:pPr>
            <a:r>
              <a:rPr lang="ar-EG" sz="2243">
                <a:solidFill>
                  <a:srgbClr val="000000"/>
                </a:solidFill>
                <a:latin typeface="Montaser Arabic"/>
                <a:ea typeface="Montaser Arabic"/>
                <a:cs typeface="Montaser Arabic"/>
                <a:sym typeface="Montaser Arabic"/>
                <a:rtl/>
              </a:rPr>
              <a:t>إلى الأستاذ/ </a:t>
            </a:r>
          </a:p>
        </p:txBody>
      </p:sp>
      <p:sp>
        <p:nvSpPr>
          <p:cNvPr id="12" name="TextBox 12"/>
          <p:cNvSpPr txBox="1"/>
          <p:nvPr/>
        </p:nvSpPr>
        <p:spPr>
          <a:xfrm>
            <a:off x="3310193" y="2260107"/>
            <a:ext cx="4190455" cy="398398"/>
          </a:xfrm>
          <a:prstGeom prst="rect">
            <a:avLst/>
          </a:prstGeom>
        </p:spPr>
        <p:txBody>
          <a:bodyPr lIns="0" tIns="0" rIns="0" bIns="0" rtlCol="0" anchor="t">
            <a:spAutoFit/>
          </a:bodyPr>
          <a:lstStyle/>
          <a:p>
            <a:pPr algn="ctr" rtl="1">
              <a:lnSpc>
                <a:spcPts val="3241"/>
              </a:lnSpc>
              <a:spcBef>
                <a:spcPct val="0"/>
              </a:spcBef>
            </a:pPr>
            <a:r>
              <a:rPr lang="ar-EG" sz="2315">
                <a:solidFill>
                  <a:srgbClr val="000000"/>
                </a:solidFill>
                <a:latin typeface="Montaser Arabic"/>
                <a:ea typeface="Montaser Arabic"/>
                <a:cs typeface="Montaser Arabic"/>
                <a:sym typeface="Montaser Arabic"/>
                <a:rtl/>
              </a:rPr>
              <a:t>شكراً لك على عطائك</a:t>
            </a:r>
          </a:p>
        </p:txBody>
      </p:sp>
      <p:sp>
        <p:nvSpPr>
          <p:cNvPr id="13" name="TextBox 13"/>
          <p:cNvSpPr txBox="1"/>
          <p:nvPr/>
        </p:nvSpPr>
        <p:spPr>
          <a:xfrm>
            <a:off x="1920020" y="3993910"/>
            <a:ext cx="6851960" cy="990435"/>
          </a:xfrm>
          <a:prstGeom prst="rect">
            <a:avLst/>
          </a:prstGeom>
        </p:spPr>
        <p:txBody>
          <a:bodyPr lIns="0" tIns="0" rIns="0" bIns="0" rtlCol="0" anchor="t">
            <a:spAutoFit/>
          </a:bodyPr>
          <a:lstStyle/>
          <a:p>
            <a:pPr algn="ctr" rtl="1">
              <a:lnSpc>
                <a:spcPts val="2634"/>
              </a:lnSpc>
            </a:pPr>
            <a:r>
              <a:rPr lang="ar-EG" sz="1881">
                <a:solidFill>
                  <a:srgbClr val="000000"/>
                </a:solidFill>
                <a:latin typeface="Montaser Arabic"/>
                <a:ea typeface="Montaser Arabic"/>
                <a:cs typeface="Montaser Arabic"/>
                <a:sym typeface="Montaser Arabic"/>
                <a:rtl/>
              </a:rPr>
              <a:t>نتقدم بخالص الشكر والتقدير لسيادتكم على جهودكم المبذولة.</a:t>
            </a:r>
          </a:p>
          <a:p>
            <a:pPr algn="ctr" rtl="1">
              <a:lnSpc>
                <a:spcPts val="2634"/>
              </a:lnSpc>
            </a:pPr>
            <a:r>
              <a:rPr lang="ar-EG" sz="1881">
                <a:solidFill>
                  <a:srgbClr val="000000"/>
                </a:solidFill>
                <a:latin typeface="Montaser Arabic"/>
                <a:ea typeface="Montaser Arabic"/>
                <a:cs typeface="Montaser Arabic"/>
                <a:sym typeface="Montaser Arabic"/>
                <a:rtl/>
              </a:rPr>
              <a:t>نشكركم على تعاونكم وتفانيكم في العمل.</a:t>
            </a:r>
          </a:p>
          <a:p>
            <a:pPr algn="ctr" rtl="1">
              <a:lnSpc>
                <a:spcPts val="2634"/>
              </a:lnSpc>
              <a:spcBef>
                <a:spcPct val="0"/>
              </a:spcBef>
            </a:pPr>
            <a:r>
              <a:rPr lang="ar-EG" sz="1881">
                <a:solidFill>
                  <a:srgbClr val="000000"/>
                </a:solidFill>
                <a:latin typeface="Montaser Arabic"/>
                <a:ea typeface="Montaser Arabic"/>
                <a:cs typeface="Montaser Arabic"/>
                <a:sym typeface="Montaser Arabic"/>
                <a:rtl/>
              </a:rPr>
              <a:t> نثمن عالياً مساهمتكم القيمة.</a:t>
            </a:r>
          </a:p>
        </p:txBody>
      </p:sp>
      <p:sp>
        <p:nvSpPr>
          <p:cNvPr id="14" name="TextBox 14"/>
          <p:cNvSpPr txBox="1"/>
          <p:nvPr/>
        </p:nvSpPr>
        <p:spPr>
          <a:xfrm>
            <a:off x="4360637" y="5530533"/>
            <a:ext cx="2003224" cy="281282"/>
          </a:xfrm>
          <a:prstGeom prst="rect">
            <a:avLst/>
          </a:prstGeom>
        </p:spPr>
        <p:txBody>
          <a:bodyPr lIns="0" tIns="0" rIns="0" bIns="0" rtlCol="0" anchor="t">
            <a:spAutoFit/>
          </a:bodyPr>
          <a:lstStyle/>
          <a:p>
            <a:pPr algn="ctr" rtl="1">
              <a:lnSpc>
                <a:spcPts val="2346"/>
              </a:lnSpc>
              <a:spcBef>
                <a:spcPct val="0"/>
              </a:spcBef>
            </a:pPr>
            <a:r>
              <a:rPr lang="ar-EG" sz="1675" dirty="0">
                <a:solidFill>
                  <a:srgbClr val="141F30"/>
                </a:solidFill>
                <a:latin typeface="Montaser Arabic"/>
                <a:ea typeface="Montaser Arabic"/>
                <a:cs typeface="Montaser Arabic"/>
                <a:sym typeface="Montaser Arabic"/>
                <a:rtl/>
              </a:rPr>
              <a:t> </a:t>
            </a:r>
            <a:r>
              <a:rPr lang="en-US" sz="1675" dirty="0">
                <a:solidFill>
                  <a:srgbClr val="141F30"/>
                </a:solidFill>
                <a:latin typeface="Montaser Arabic"/>
                <a:ea typeface="Montaser Arabic"/>
                <a:cs typeface="Montaser Arabic"/>
                <a:sym typeface="Montaser Arabic"/>
              </a:rPr>
              <a:t>21</a:t>
            </a:r>
            <a:r>
              <a:rPr lang="ar-EG" sz="1675" dirty="0">
                <a:solidFill>
                  <a:srgbClr val="141F30"/>
                </a:solidFill>
                <a:latin typeface="Montaser Arabic"/>
                <a:ea typeface="Montaser Arabic"/>
                <a:cs typeface="Montaser Arabic"/>
                <a:sym typeface="Montaser Arabic"/>
                <a:rtl/>
              </a:rPr>
              <a:t> </a:t>
            </a:r>
            <a:r>
              <a:rPr lang="ar-SA" sz="1675" dirty="0">
                <a:solidFill>
                  <a:srgbClr val="141F30"/>
                </a:solidFill>
                <a:latin typeface="Montaser Arabic"/>
                <a:ea typeface="Montaser Arabic"/>
                <a:cs typeface="Montaser Arabic"/>
                <a:sym typeface="Montaser Arabic"/>
                <a:rtl/>
              </a:rPr>
              <a:t>ابريل</a:t>
            </a:r>
            <a:r>
              <a:rPr lang="ar-EG" sz="1675" dirty="0">
                <a:solidFill>
                  <a:srgbClr val="141F30"/>
                </a:solidFill>
                <a:latin typeface="Montaser Arabic"/>
                <a:ea typeface="Montaser Arabic"/>
                <a:cs typeface="Montaser Arabic"/>
                <a:sym typeface="Montaser Arabic"/>
                <a:rtl/>
              </a:rPr>
              <a:t> </a:t>
            </a:r>
            <a:r>
              <a:rPr lang="en-US" sz="1675" dirty="0">
                <a:solidFill>
                  <a:srgbClr val="141F30"/>
                </a:solidFill>
                <a:latin typeface="Montaser Arabic"/>
                <a:ea typeface="Montaser Arabic"/>
                <a:cs typeface="Montaser Arabic"/>
                <a:sym typeface="Montaser Arabic"/>
              </a:rPr>
              <a:t>2030</a:t>
            </a:r>
          </a:p>
        </p:txBody>
      </p:sp>
      <p:sp>
        <p:nvSpPr>
          <p:cNvPr id="15" name="TextBox 15"/>
          <p:cNvSpPr txBox="1"/>
          <p:nvPr/>
        </p:nvSpPr>
        <p:spPr>
          <a:xfrm>
            <a:off x="4203666" y="5193895"/>
            <a:ext cx="2317166" cy="281282"/>
          </a:xfrm>
          <a:prstGeom prst="rect">
            <a:avLst/>
          </a:prstGeom>
        </p:spPr>
        <p:txBody>
          <a:bodyPr lIns="0" tIns="0" rIns="0" bIns="0" rtlCol="0" anchor="t">
            <a:spAutoFit/>
          </a:bodyPr>
          <a:lstStyle/>
          <a:p>
            <a:pPr algn="ctr" rtl="1">
              <a:lnSpc>
                <a:spcPts val="2346"/>
              </a:lnSpc>
              <a:spcBef>
                <a:spcPct val="0"/>
              </a:spcBef>
            </a:pPr>
            <a:r>
              <a:rPr lang="ar-EG" sz="1675">
                <a:solidFill>
                  <a:srgbClr val="141F30"/>
                </a:solidFill>
                <a:latin typeface="Montaser Arabic"/>
                <a:ea typeface="Montaser Arabic"/>
                <a:cs typeface="Montaser Arabic"/>
                <a:sym typeface="Montaser Arabic"/>
                <a:rtl/>
              </a:rPr>
              <a:t>رئيس مجلس الإدارة</a:t>
            </a:r>
          </a:p>
        </p:txBody>
      </p:sp>
      <p:sp>
        <p:nvSpPr>
          <p:cNvPr id="16" name="TextBox 16"/>
          <p:cNvSpPr txBox="1"/>
          <p:nvPr/>
        </p:nvSpPr>
        <p:spPr>
          <a:xfrm>
            <a:off x="3141047" y="577570"/>
            <a:ext cx="4409906" cy="602291"/>
          </a:xfrm>
          <a:prstGeom prst="rect">
            <a:avLst/>
          </a:prstGeom>
        </p:spPr>
        <p:txBody>
          <a:bodyPr lIns="0" tIns="0" rIns="0" bIns="0" rtlCol="0" anchor="t">
            <a:spAutoFit/>
          </a:bodyPr>
          <a:lstStyle/>
          <a:p>
            <a:pPr algn="ctr" rtl="1">
              <a:lnSpc>
                <a:spcPts val="4587"/>
              </a:lnSpc>
            </a:pPr>
            <a:r>
              <a:rPr lang="ar-EG" sz="4587">
                <a:solidFill>
                  <a:srgbClr val="101011"/>
                </a:solidFill>
                <a:latin typeface="Montaser Arabic"/>
                <a:ea typeface="Montaser Arabic"/>
                <a:cs typeface="Montaser Arabic"/>
                <a:sym typeface="Montaser Arabic"/>
                <a:rtl/>
              </a:rPr>
              <a:t>شكـــــر وتقــــديــر</a:t>
            </a:r>
          </a:p>
        </p:txBody>
      </p:sp>
      <p:sp>
        <p:nvSpPr>
          <p:cNvPr id="17" name="TextBox 17"/>
          <p:cNvSpPr txBox="1"/>
          <p:nvPr/>
        </p:nvSpPr>
        <p:spPr>
          <a:xfrm>
            <a:off x="3082938" y="1255265"/>
            <a:ext cx="4526123" cy="380396"/>
          </a:xfrm>
          <a:prstGeom prst="rect">
            <a:avLst/>
          </a:prstGeom>
        </p:spPr>
        <p:txBody>
          <a:bodyPr lIns="0" tIns="0" rIns="0" bIns="0" rtlCol="0" anchor="t">
            <a:spAutoFit/>
          </a:bodyPr>
          <a:lstStyle/>
          <a:p>
            <a:pPr algn="ctr">
              <a:lnSpc>
                <a:spcPts val="3183"/>
              </a:lnSpc>
              <a:spcBef>
                <a:spcPct val="0"/>
              </a:spcBef>
            </a:pPr>
            <a:r>
              <a:rPr lang="en-US" sz="2273">
                <a:solidFill>
                  <a:srgbClr val="000000"/>
                </a:solidFill>
                <a:latin typeface="Montaser Arabic"/>
                <a:ea typeface="Montaser Arabic"/>
                <a:cs typeface="Montaser Arabic"/>
                <a:sym typeface="Montaser Arabic"/>
              </a:rPr>
              <a:t>Certification  of Appreciation</a:t>
            </a:r>
          </a:p>
        </p:txBody>
      </p:sp>
      <p:pic>
        <p:nvPicPr>
          <p:cNvPr id="19" name="صورة 18">
            <a:extLst>
              <a:ext uri="{FF2B5EF4-FFF2-40B4-BE49-F238E27FC236}">
                <a16:creationId xmlns:a16="http://schemas.microsoft.com/office/drawing/2014/main" id="{7BF8A49D-8127-7BAB-F9B1-77073614C5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5100" y="1035121"/>
            <a:ext cx="2451100" cy="9246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30886">
            <a:off x="-1031463" y="-1738587"/>
            <a:ext cx="12754926" cy="11037174"/>
          </a:xfrm>
          <a:custGeom>
            <a:avLst/>
            <a:gdLst/>
            <a:ahLst/>
            <a:cxnLst/>
            <a:rect l="l" t="t" r="r" b="b"/>
            <a:pathLst>
              <a:path w="12754926" h="11037174">
                <a:moveTo>
                  <a:pt x="2854210" y="0"/>
                </a:moveTo>
                <a:lnTo>
                  <a:pt x="12754926" y="4036668"/>
                </a:lnTo>
                <a:lnTo>
                  <a:pt x="9900716" y="11037174"/>
                </a:lnTo>
                <a:lnTo>
                  <a:pt x="0" y="7000506"/>
                </a:lnTo>
                <a:lnTo>
                  <a:pt x="2854210" y="0"/>
                </a:lnTo>
                <a:close/>
              </a:path>
            </a:pathLst>
          </a:custGeom>
          <a:blipFill>
            <a:blip r:embed="rId2"/>
            <a:stretch>
              <a:fillRect l="-2862" t="-71584" r="-83488" b="-43681"/>
            </a:stretch>
          </a:blipFill>
        </p:spPr>
        <p:txBody>
          <a:bodyPr/>
          <a:lstStyle/>
          <a:p>
            <a:endParaRPr lang="ar-SA"/>
          </a:p>
        </p:txBody>
      </p:sp>
      <p:sp>
        <p:nvSpPr>
          <p:cNvPr id="3" name="Freeform 3"/>
          <p:cNvSpPr/>
          <p:nvPr/>
        </p:nvSpPr>
        <p:spPr>
          <a:xfrm>
            <a:off x="3936167" y="4979751"/>
            <a:ext cx="1502807" cy="2210011"/>
          </a:xfrm>
          <a:custGeom>
            <a:avLst/>
            <a:gdLst/>
            <a:ahLst/>
            <a:cxnLst/>
            <a:rect l="l" t="t" r="r" b="b"/>
            <a:pathLst>
              <a:path w="1502807" h="2210011">
                <a:moveTo>
                  <a:pt x="0" y="0"/>
                </a:moveTo>
                <a:lnTo>
                  <a:pt x="1502807" y="0"/>
                </a:lnTo>
                <a:lnTo>
                  <a:pt x="1502807" y="2210011"/>
                </a:lnTo>
                <a:lnTo>
                  <a:pt x="0" y="2210011"/>
                </a:lnTo>
                <a:lnTo>
                  <a:pt x="0" y="0"/>
                </a:lnTo>
                <a:close/>
              </a:path>
            </a:pathLst>
          </a:custGeom>
          <a:blipFill>
            <a:blip r:embed="rId3"/>
            <a:stretch>
              <a:fillRect/>
            </a:stretch>
          </a:blipFill>
        </p:spPr>
        <p:txBody>
          <a:bodyPr/>
          <a:lstStyle/>
          <a:p>
            <a:endParaRPr lang="ar-SA"/>
          </a:p>
        </p:txBody>
      </p:sp>
      <p:sp>
        <p:nvSpPr>
          <p:cNvPr id="4" name="Freeform 4"/>
          <p:cNvSpPr/>
          <p:nvPr/>
        </p:nvSpPr>
        <p:spPr>
          <a:xfrm>
            <a:off x="4406932" y="5425249"/>
            <a:ext cx="561277" cy="88784"/>
          </a:xfrm>
          <a:custGeom>
            <a:avLst/>
            <a:gdLst/>
            <a:ahLst/>
            <a:cxnLst/>
            <a:rect l="l" t="t" r="r" b="b"/>
            <a:pathLst>
              <a:path w="561277" h="88784">
                <a:moveTo>
                  <a:pt x="0" y="0"/>
                </a:moveTo>
                <a:lnTo>
                  <a:pt x="561277" y="0"/>
                </a:lnTo>
                <a:lnTo>
                  <a:pt x="561277" y="88783"/>
                </a:lnTo>
                <a:lnTo>
                  <a:pt x="0" y="8878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ar-SA"/>
          </a:p>
        </p:txBody>
      </p:sp>
      <p:sp>
        <p:nvSpPr>
          <p:cNvPr id="5" name="Freeform 5"/>
          <p:cNvSpPr/>
          <p:nvPr/>
        </p:nvSpPr>
        <p:spPr>
          <a:xfrm>
            <a:off x="4406932" y="5995973"/>
            <a:ext cx="561277" cy="88784"/>
          </a:xfrm>
          <a:custGeom>
            <a:avLst/>
            <a:gdLst/>
            <a:ahLst/>
            <a:cxnLst/>
            <a:rect l="l" t="t" r="r" b="b"/>
            <a:pathLst>
              <a:path w="561277" h="88784">
                <a:moveTo>
                  <a:pt x="0" y="0"/>
                </a:moveTo>
                <a:lnTo>
                  <a:pt x="561277" y="0"/>
                </a:lnTo>
                <a:lnTo>
                  <a:pt x="561277" y="88784"/>
                </a:lnTo>
                <a:lnTo>
                  <a:pt x="0" y="8878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ar-SA"/>
          </a:p>
        </p:txBody>
      </p:sp>
      <p:sp>
        <p:nvSpPr>
          <p:cNvPr id="6" name="Freeform 6"/>
          <p:cNvSpPr/>
          <p:nvPr/>
        </p:nvSpPr>
        <p:spPr>
          <a:xfrm flipH="1">
            <a:off x="8056737" y="-79572"/>
            <a:ext cx="3578876" cy="7719145"/>
          </a:xfrm>
          <a:custGeom>
            <a:avLst/>
            <a:gdLst/>
            <a:ahLst/>
            <a:cxnLst/>
            <a:rect l="l" t="t" r="r" b="b"/>
            <a:pathLst>
              <a:path w="3578876" h="7719145">
                <a:moveTo>
                  <a:pt x="3578876" y="0"/>
                </a:moveTo>
                <a:lnTo>
                  <a:pt x="0" y="0"/>
                </a:lnTo>
                <a:lnTo>
                  <a:pt x="0" y="7719144"/>
                </a:lnTo>
                <a:lnTo>
                  <a:pt x="3578876" y="7719144"/>
                </a:lnTo>
                <a:lnTo>
                  <a:pt x="3578876"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ar-SA"/>
          </a:p>
        </p:txBody>
      </p:sp>
      <p:sp>
        <p:nvSpPr>
          <p:cNvPr id="7" name="Freeform 7"/>
          <p:cNvSpPr/>
          <p:nvPr/>
        </p:nvSpPr>
        <p:spPr>
          <a:xfrm>
            <a:off x="2027404" y="5850949"/>
            <a:ext cx="910428" cy="942959"/>
          </a:xfrm>
          <a:custGeom>
            <a:avLst/>
            <a:gdLst/>
            <a:ahLst/>
            <a:cxnLst/>
            <a:rect l="l" t="t" r="r" b="b"/>
            <a:pathLst>
              <a:path w="910428" h="942959">
                <a:moveTo>
                  <a:pt x="0" y="0"/>
                </a:moveTo>
                <a:lnTo>
                  <a:pt x="910428" y="0"/>
                </a:lnTo>
                <a:lnTo>
                  <a:pt x="910428" y="942959"/>
                </a:lnTo>
                <a:lnTo>
                  <a:pt x="0" y="9429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2565419" y="1915216"/>
            <a:ext cx="4276800" cy="311040"/>
          </a:xfrm>
          <a:custGeom>
            <a:avLst/>
            <a:gdLst/>
            <a:ahLst/>
            <a:cxnLst/>
            <a:rect l="l" t="t" r="r" b="b"/>
            <a:pathLst>
              <a:path w="4276800" h="311040">
                <a:moveTo>
                  <a:pt x="0" y="0"/>
                </a:moveTo>
                <a:lnTo>
                  <a:pt x="4276800" y="0"/>
                </a:lnTo>
                <a:lnTo>
                  <a:pt x="4276800" y="311040"/>
                </a:lnTo>
                <a:lnTo>
                  <a:pt x="0" y="31104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ar-SA"/>
          </a:p>
        </p:txBody>
      </p:sp>
      <p:sp>
        <p:nvSpPr>
          <p:cNvPr id="9" name="TextBox 9"/>
          <p:cNvSpPr txBox="1"/>
          <p:nvPr/>
        </p:nvSpPr>
        <p:spPr>
          <a:xfrm>
            <a:off x="2776237" y="3432144"/>
            <a:ext cx="3822666" cy="473824"/>
          </a:xfrm>
          <a:prstGeom prst="rect">
            <a:avLst/>
          </a:prstGeom>
        </p:spPr>
        <p:txBody>
          <a:bodyPr lIns="0" tIns="0" rIns="0" bIns="0" rtlCol="0" anchor="t">
            <a:spAutoFit/>
          </a:bodyPr>
          <a:lstStyle/>
          <a:p>
            <a:pPr algn="ctr" rtl="1">
              <a:lnSpc>
                <a:spcPts val="3654"/>
              </a:lnSpc>
            </a:pPr>
            <a:r>
              <a:rPr lang="ar-EG" sz="3654" dirty="0">
                <a:solidFill>
                  <a:srgbClr val="101011"/>
                </a:solidFill>
                <a:latin typeface="Montaser Arabic"/>
                <a:ea typeface="Montaser Arabic"/>
                <a:cs typeface="Montaser Arabic"/>
                <a:sym typeface="Montaser Arabic"/>
                <a:rtl/>
              </a:rPr>
              <a:t>محمد حسن</a:t>
            </a:r>
          </a:p>
        </p:txBody>
      </p:sp>
      <p:sp>
        <p:nvSpPr>
          <p:cNvPr id="10" name="TextBox 10"/>
          <p:cNvSpPr txBox="1"/>
          <p:nvPr/>
        </p:nvSpPr>
        <p:spPr>
          <a:xfrm>
            <a:off x="3673284" y="2903938"/>
            <a:ext cx="2028573" cy="381168"/>
          </a:xfrm>
          <a:prstGeom prst="rect">
            <a:avLst/>
          </a:prstGeom>
        </p:spPr>
        <p:txBody>
          <a:bodyPr lIns="0" tIns="0" rIns="0" bIns="0" rtlCol="0" anchor="t">
            <a:spAutoFit/>
          </a:bodyPr>
          <a:lstStyle/>
          <a:p>
            <a:pPr algn="ctr" rtl="1">
              <a:lnSpc>
                <a:spcPts val="3140"/>
              </a:lnSpc>
              <a:spcBef>
                <a:spcPct val="0"/>
              </a:spcBef>
            </a:pPr>
            <a:r>
              <a:rPr lang="ar-EG" sz="2243">
                <a:solidFill>
                  <a:srgbClr val="000000"/>
                </a:solidFill>
                <a:latin typeface="Montaser Arabic"/>
                <a:ea typeface="Montaser Arabic"/>
                <a:cs typeface="Montaser Arabic"/>
                <a:sym typeface="Montaser Arabic"/>
                <a:rtl/>
              </a:rPr>
              <a:t>إلى المهندس </a:t>
            </a:r>
          </a:p>
        </p:txBody>
      </p:sp>
      <p:sp>
        <p:nvSpPr>
          <p:cNvPr id="11" name="TextBox 11"/>
          <p:cNvSpPr txBox="1"/>
          <p:nvPr/>
        </p:nvSpPr>
        <p:spPr>
          <a:xfrm>
            <a:off x="1406836" y="2359606"/>
            <a:ext cx="6561469" cy="398398"/>
          </a:xfrm>
          <a:prstGeom prst="rect">
            <a:avLst/>
          </a:prstGeom>
        </p:spPr>
        <p:txBody>
          <a:bodyPr lIns="0" tIns="0" rIns="0" bIns="0" rtlCol="0" anchor="t">
            <a:spAutoFit/>
          </a:bodyPr>
          <a:lstStyle/>
          <a:p>
            <a:pPr algn="ctr" rtl="1">
              <a:lnSpc>
                <a:spcPts val="3241"/>
              </a:lnSpc>
              <a:spcBef>
                <a:spcPct val="0"/>
              </a:spcBef>
            </a:pPr>
            <a:r>
              <a:rPr lang="ar-EG" sz="2315">
                <a:solidFill>
                  <a:srgbClr val="000000"/>
                </a:solidFill>
                <a:latin typeface="Montaser Arabic"/>
                <a:ea typeface="Montaser Arabic"/>
                <a:cs typeface="Montaser Arabic"/>
                <a:sym typeface="Montaser Arabic"/>
                <a:rtl/>
              </a:rPr>
              <a:t>كلمات الثناء لا توفيك حقك، شكراً لك على عطائك</a:t>
            </a:r>
          </a:p>
        </p:txBody>
      </p:sp>
      <p:sp>
        <p:nvSpPr>
          <p:cNvPr id="12" name="TextBox 12"/>
          <p:cNvSpPr txBox="1"/>
          <p:nvPr/>
        </p:nvSpPr>
        <p:spPr>
          <a:xfrm>
            <a:off x="756000" y="4101513"/>
            <a:ext cx="7863141" cy="657060"/>
          </a:xfrm>
          <a:prstGeom prst="rect">
            <a:avLst/>
          </a:prstGeom>
        </p:spPr>
        <p:txBody>
          <a:bodyPr lIns="0" tIns="0" rIns="0" bIns="0" rtlCol="0" anchor="t">
            <a:spAutoFit/>
          </a:bodyPr>
          <a:lstStyle/>
          <a:p>
            <a:pPr algn="ctr" rtl="1">
              <a:lnSpc>
                <a:spcPts val="2634"/>
              </a:lnSpc>
            </a:pPr>
            <a:r>
              <a:rPr lang="ar-EG" sz="1881">
                <a:solidFill>
                  <a:srgbClr val="000000"/>
                </a:solidFill>
                <a:latin typeface="Montaser Arabic"/>
                <a:ea typeface="Montaser Arabic"/>
                <a:cs typeface="Montaser Arabic"/>
                <a:sym typeface="Montaser Arabic"/>
                <a:rtl/>
              </a:rPr>
              <a:t>نتقدم بخالص الشكر والتقدير لسيادتكم على جهودكم المبذولة.</a:t>
            </a:r>
          </a:p>
          <a:p>
            <a:pPr algn="ctr" rtl="1">
              <a:lnSpc>
                <a:spcPts val="2634"/>
              </a:lnSpc>
              <a:spcBef>
                <a:spcPct val="0"/>
              </a:spcBef>
            </a:pPr>
            <a:r>
              <a:rPr lang="ar-EG" sz="1881">
                <a:solidFill>
                  <a:srgbClr val="000000"/>
                </a:solidFill>
                <a:latin typeface="Montaser Arabic"/>
                <a:ea typeface="Montaser Arabic"/>
                <a:cs typeface="Montaser Arabic"/>
                <a:sym typeface="Montaser Arabic"/>
                <a:rtl/>
              </a:rPr>
              <a:t>نشكركم على تعاونكم وتفانيكم في العمل., نثمن عالياً مساهمتكم القيمة.</a:t>
            </a:r>
          </a:p>
        </p:txBody>
      </p:sp>
      <p:sp>
        <p:nvSpPr>
          <p:cNvPr id="13" name="TextBox 13"/>
          <p:cNvSpPr txBox="1"/>
          <p:nvPr/>
        </p:nvSpPr>
        <p:spPr>
          <a:xfrm>
            <a:off x="5597292" y="5529953"/>
            <a:ext cx="2003224" cy="281282"/>
          </a:xfrm>
          <a:prstGeom prst="rect">
            <a:avLst/>
          </a:prstGeom>
        </p:spPr>
        <p:txBody>
          <a:bodyPr wrap="square" lIns="0" tIns="0" rIns="0" bIns="0" rtlCol="0" anchor="t">
            <a:spAutoFit/>
          </a:bodyPr>
          <a:lstStyle/>
          <a:p>
            <a:pPr algn="ctr" rtl="1">
              <a:lnSpc>
                <a:spcPts val="2346"/>
              </a:lnSpc>
              <a:spcBef>
                <a:spcPct val="0"/>
              </a:spcBef>
            </a:pPr>
            <a:r>
              <a:rPr lang="ar-EG" sz="1675" dirty="0">
                <a:solidFill>
                  <a:srgbClr val="141F30"/>
                </a:solidFill>
                <a:latin typeface="Montaser Arabic"/>
                <a:ea typeface="Montaser Arabic"/>
                <a:cs typeface="Montaser Arabic"/>
                <a:sym typeface="Montaser Arabic"/>
                <a:rtl/>
              </a:rPr>
              <a:t> </a:t>
            </a:r>
            <a:r>
              <a:rPr lang="en-US" sz="1675" dirty="0">
                <a:solidFill>
                  <a:srgbClr val="141F30"/>
                </a:solidFill>
                <a:latin typeface="Montaser Arabic"/>
                <a:ea typeface="Montaser Arabic"/>
                <a:cs typeface="Montaser Arabic"/>
                <a:sym typeface="Montaser Arabic"/>
              </a:rPr>
              <a:t>6</a:t>
            </a:r>
            <a:r>
              <a:rPr lang="ar-EG" sz="1675" dirty="0">
                <a:solidFill>
                  <a:srgbClr val="141F30"/>
                </a:solidFill>
                <a:latin typeface="Montaser Arabic"/>
                <a:ea typeface="Montaser Arabic"/>
                <a:cs typeface="Montaser Arabic"/>
                <a:sym typeface="Montaser Arabic"/>
                <a:rtl/>
              </a:rPr>
              <a:t> مايو </a:t>
            </a:r>
            <a:r>
              <a:rPr lang="en-US" sz="1675" dirty="0">
                <a:solidFill>
                  <a:srgbClr val="141F30"/>
                </a:solidFill>
                <a:latin typeface="Montaser Arabic"/>
                <a:ea typeface="Montaser Arabic"/>
                <a:cs typeface="Montaser Arabic"/>
                <a:sym typeface="Montaser Arabic"/>
              </a:rPr>
              <a:t>2030</a:t>
            </a:r>
          </a:p>
        </p:txBody>
      </p:sp>
      <p:sp>
        <p:nvSpPr>
          <p:cNvPr id="14" name="TextBox 14"/>
          <p:cNvSpPr txBox="1"/>
          <p:nvPr/>
        </p:nvSpPr>
        <p:spPr>
          <a:xfrm>
            <a:off x="1406836" y="5509184"/>
            <a:ext cx="2317166" cy="281282"/>
          </a:xfrm>
          <a:prstGeom prst="rect">
            <a:avLst/>
          </a:prstGeom>
        </p:spPr>
        <p:txBody>
          <a:bodyPr lIns="0" tIns="0" rIns="0" bIns="0" rtlCol="0" anchor="t">
            <a:spAutoFit/>
          </a:bodyPr>
          <a:lstStyle/>
          <a:p>
            <a:pPr algn="ctr" rtl="1">
              <a:lnSpc>
                <a:spcPts val="2346"/>
              </a:lnSpc>
              <a:spcBef>
                <a:spcPct val="0"/>
              </a:spcBef>
            </a:pPr>
            <a:r>
              <a:rPr lang="ar-EG" sz="1675" dirty="0">
                <a:solidFill>
                  <a:srgbClr val="141F30"/>
                </a:solidFill>
                <a:latin typeface="Montaser Arabic"/>
                <a:ea typeface="Montaser Arabic"/>
                <a:cs typeface="Montaser Arabic"/>
                <a:sym typeface="Montaser Arabic"/>
                <a:rtl/>
              </a:rPr>
              <a:t>رئيس مجلس الإدارة</a:t>
            </a:r>
          </a:p>
        </p:txBody>
      </p:sp>
      <p:sp>
        <p:nvSpPr>
          <p:cNvPr id="15" name="TextBox 15"/>
          <p:cNvSpPr txBox="1"/>
          <p:nvPr/>
        </p:nvSpPr>
        <p:spPr>
          <a:xfrm>
            <a:off x="2482618" y="689653"/>
            <a:ext cx="4409906" cy="602291"/>
          </a:xfrm>
          <a:prstGeom prst="rect">
            <a:avLst/>
          </a:prstGeom>
        </p:spPr>
        <p:txBody>
          <a:bodyPr lIns="0" tIns="0" rIns="0" bIns="0" rtlCol="0" anchor="t">
            <a:spAutoFit/>
          </a:bodyPr>
          <a:lstStyle/>
          <a:p>
            <a:pPr algn="ctr" rtl="1">
              <a:lnSpc>
                <a:spcPts val="4587"/>
              </a:lnSpc>
            </a:pPr>
            <a:r>
              <a:rPr lang="ar-EG" sz="4587">
                <a:solidFill>
                  <a:srgbClr val="101011"/>
                </a:solidFill>
                <a:latin typeface="Montaser Arabic"/>
                <a:ea typeface="Montaser Arabic"/>
                <a:cs typeface="Montaser Arabic"/>
                <a:sym typeface="Montaser Arabic"/>
                <a:rtl/>
              </a:rPr>
              <a:t>شكـــــر وتقــــديــر</a:t>
            </a:r>
          </a:p>
        </p:txBody>
      </p:sp>
      <p:sp>
        <p:nvSpPr>
          <p:cNvPr id="16" name="TextBox 16"/>
          <p:cNvSpPr txBox="1"/>
          <p:nvPr/>
        </p:nvSpPr>
        <p:spPr>
          <a:xfrm>
            <a:off x="4172153" y="5523584"/>
            <a:ext cx="1030836" cy="437304"/>
          </a:xfrm>
          <a:prstGeom prst="rect">
            <a:avLst/>
          </a:prstGeom>
        </p:spPr>
        <p:txBody>
          <a:bodyPr lIns="0" tIns="0" rIns="0" bIns="0" rtlCol="0" anchor="t">
            <a:spAutoFit/>
          </a:bodyPr>
          <a:lstStyle/>
          <a:p>
            <a:pPr algn="ctr" rtl="1">
              <a:lnSpc>
                <a:spcPts val="1630"/>
              </a:lnSpc>
            </a:pPr>
            <a:r>
              <a:rPr lang="ar-EG" sz="1235" dirty="0">
                <a:solidFill>
                  <a:srgbClr val="101011"/>
                </a:solidFill>
                <a:latin typeface="29LT Bukra Wide"/>
                <a:ea typeface="29LT Bukra Wide"/>
                <a:cs typeface="29LT Bukra Wide"/>
                <a:sym typeface="29LT Bukra Wide"/>
                <a:rtl/>
              </a:rPr>
              <a:t>الموظف </a:t>
            </a:r>
          </a:p>
          <a:p>
            <a:pPr algn="ctr" rtl="1">
              <a:lnSpc>
                <a:spcPts val="1630"/>
              </a:lnSpc>
            </a:pPr>
            <a:r>
              <a:rPr lang="ar-EG" sz="1235" dirty="0" err="1">
                <a:solidFill>
                  <a:srgbClr val="101011"/>
                </a:solidFill>
                <a:latin typeface="29LT Bukra Wide"/>
                <a:ea typeface="29LT Bukra Wide"/>
                <a:cs typeface="29LT Bukra Wide"/>
                <a:sym typeface="29LT Bukra Wide"/>
                <a:rtl/>
              </a:rPr>
              <a:t>المثــــــالى</a:t>
            </a:r>
            <a:endParaRPr lang="ar-EG" sz="1235" dirty="0">
              <a:solidFill>
                <a:srgbClr val="101011"/>
              </a:solidFill>
              <a:latin typeface="29LT Bukra Wide"/>
              <a:ea typeface="29LT Bukra Wide"/>
              <a:cs typeface="29LT Bukra Wide"/>
              <a:sym typeface="29LT Bukra Wide"/>
              <a:rtl/>
            </a:endParaRPr>
          </a:p>
        </p:txBody>
      </p:sp>
      <p:sp>
        <p:nvSpPr>
          <p:cNvPr id="17" name="TextBox 17"/>
          <p:cNvSpPr txBox="1"/>
          <p:nvPr/>
        </p:nvSpPr>
        <p:spPr>
          <a:xfrm>
            <a:off x="2424509" y="1367347"/>
            <a:ext cx="4526123" cy="380396"/>
          </a:xfrm>
          <a:prstGeom prst="rect">
            <a:avLst/>
          </a:prstGeom>
        </p:spPr>
        <p:txBody>
          <a:bodyPr lIns="0" tIns="0" rIns="0" bIns="0" rtlCol="0" anchor="t">
            <a:spAutoFit/>
          </a:bodyPr>
          <a:lstStyle/>
          <a:p>
            <a:pPr algn="ctr">
              <a:lnSpc>
                <a:spcPts val="3183"/>
              </a:lnSpc>
              <a:spcBef>
                <a:spcPct val="0"/>
              </a:spcBef>
            </a:pPr>
            <a:r>
              <a:rPr lang="en-US" sz="2273">
                <a:solidFill>
                  <a:srgbClr val="000000"/>
                </a:solidFill>
                <a:latin typeface="Montaser Arabic"/>
                <a:ea typeface="Montaser Arabic"/>
                <a:cs typeface="Montaser Arabic"/>
                <a:sym typeface="Montaser Arabic"/>
              </a:rPr>
              <a:t>Certification  of Appreciation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668370"/>
            <a:ext cx="5424794" cy="1891630"/>
          </a:xfrm>
          <a:custGeom>
            <a:avLst/>
            <a:gdLst/>
            <a:ahLst/>
            <a:cxnLst/>
            <a:rect l="l" t="t" r="r" b="b"/>
            <a:pathLst>
              <a:path w="5424794" h="1891630">
                <a:moveTo>
                  <a:pt x="0" y="0"/>
                </a:moveTo>
                <a:lnTo>
                  <a:pt x="5424794" y="0"/>
                </a:lnTo>
                <a:lnTo>
                  <a:pt x="5424794" y="1891630"/>
                </a:lnTo>
                <a:lnTo>
                  <a:pt x="0" y="189163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3" name="Freeform 3"/>
          <p:cNvSpPr/>
          <p:nvPr/>
        </p:nvSpPr>
        <p:spPr>
          <a:xfrm flipH="1" flipV="1">
            <a:off x="5267206" y="0"/>
            <a:ext cx="5424794" cy="1891630"/>
          </a:xfrm>
          <a:custGeom>
            <a:avLst/>
            <a:gdLst/>
            <a:ahLst/>
            <a:cxnLst/>
            <a:rect l="l" t="t" r="r" b="b"/>
            <a:pathLst>
              <a:path w="5424794" h="1891630">
                <a:moveTo>
                  <a:pt x="5424794" y="1891630"/>
                </a:moveTo>
                <a:lnTo>
                  <a:pt x="0" y="1891630"/>
                </a:lnTo>
                <a:lnTo>
                  <a:pt x="0" y="0"/>
                </a:lnTo>
                <a:lnTo>
                  <a:pt x="5424794" y="0"/>
                </a:lnTo>
                <a:lnTo>
                  <a:pt x="5424794" y="189163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4" name="Freeform 4"/>
          <p:cNvSpPr/>
          <p:nvPr/>
        </p:nvSpPr>
        <p:spPr>
          <a:xfrm rot="-10800000" flipH="1">
            <a:off x="0" y="0"/>
            <a:ext cx="3445021" cy="1891630"/>
          </a:xfrm>
          <a:custGeom>
            <a:avLst/>
            <a:gdLst/>
            <a:ahLst/>
            <a:cxnLst/>
            <a:rect l="l" t="t" r="r" b="b"/>
            <a:pathLst>
              <a:path w="3445021" h="1891630">
                <a:moveTo>
                  <a:pt x="3445021" y="0"/>
                </a:moveTo>
                <a:lnTo>
                  <a:pt x="0" y="0"/>
                </a:lnTo>
                <a:lnTo>
                  <a:pt x="0" y="1891630"/>
                </a:lnTo>
                <a:lnTo>
                  <a:pt x="3445021" y="1891630"/>
                </a:lnTo>
                <a:lnTo>
                  <a:pt x="3445021"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ar-SA"/>
          </a:p>
        </p:txBody>
      </p:sp>
      <p:sp>
        <p:nvSpPr>
          <p:cNvPr id="5" name="Freeform 5"/>
          <p:cNvSpPr/>
          <p:nvPr/>
        </p:nvSpPr>
        <p:spPr>
          <a:xfrm>
            <a:off x="4510241" y="5125445"/>
            <a:ext cx="1671519" cy="2127065"/>
          </a:xfrm>
          <a:custGeom>
            <a:avLst/>
            <a:gdLst/>
            <a:ahLst/>
            <a:cxnLst/>
            <a:rect l="l" t="t" r="r" b="b"/>
            <a:pathLst>
              <a:path w="1671519" h="2127065">
                <a:moveTo>
                  <a:pt x="0" y="0"/>
                </a:moveTo>
                <a:lnTo>
                  <a:pt x="1671518" y="0"/>
                </a:lnTo>
                <a:lnTo>
                  <a:pt x="1671518" y="2127066"/>
                </a:lnTo>
                <a:lnTo>
                  <a:pt x="0" y="2127066"/>
                </a:lnTo>
                <a:lnTo>
                  <a:pt x="0" y="0"/>
                </a:lnTo>
                <a:close/>
              </a:path>
            </a:pathLst>
          </a:custGeom>
          <a:blipFill>
            <a:blip r:embed="rId4"/>
            <a:stretch>
              <a:fillRect/>
            </a:stretch>
          </a:blipFill>
        </p:spPr>
        <p:txBody>
          <a:bodyPr/>
          <a:lstStyle/>
          <a:p>
            <a:endParaRPr lang="ar-SA"/>
          </a:p>
        </p:txBody>
      </p:sp>
      <p:sp>
        <p:nvSpPr>
          <p:cNvPr id="6" name="Freeform 6"/>
          <p:cNvSpPr/>
          <p:nvPr/>
        </p:nvSpPr>
        <p:spPr>
          <a:xfrm>
            <a:off x="8023287" y="3624900"/>
            <a:ext cx="2668713" cy="3935100"/>
          </a:xfrm>
          <a:custGeom>
            <a:avLst/>
            <a:gdLst/>
            <a:ahLst/>
            <a:cxnLst/>
            <a:rect l="l" t="t" r="r" b="b"/>
            <a:pathLst>
              <a:path w="2668713" h="3935100">
                <a:moveTo>
                  <a:pt x="0" y="0"/>
                </a:moveTo>
                <a:lnTo>
                  <a:pt x="2668713" y="0"/>
                </a:lnTo>
                <a:lnTo>
                  <a:pt x="2668713" y="3935100"/>
                </a:lnTo>
                <a:lnTo>
                  <a:pt x="0" y="39351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ar-SA"/>
          </a:p>
        </p:txBody>
      </p:sp>
      <p:sp>
        <p:nvSpPr>
          <p:cNvPr id="7" name="Freeform 7"/>
          <p:cNvSpPr/>
          <p:nvPr/>
        </p:nvSpPr>
        <p:spPr>
          <a:xfrm>
            <a:off x="2535946" y="6154399"/>
            <a:ext cx="1511512" cy="579871"/>
          </a:xfrm>
          <a:custGeom>
            <a:avLst/>
            <a:gdLst/>
            <a:ahLst/>
            <a:cxnLst/>
            <a:rect l="l" t="t" r="r" b="b"/>
            <a:pathLst>
              <a:path w="1511512" h="579871">
                <a:moveTo>
                  <a:pt x="0" y="0"/>
                </a:moveTo>
                <a:lnTo>
                  <a:pt x="1511512" y="0"/>
                </a:lnTo>
                <a:lnTo>
                  <a:pt x="1511512" y="579871"/>
                </a:lnTo>
                <a:lnTo>
                  <a:pt x="0" y="57987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ar-SA"/>
          </a:p>
        </p:txBody>
      </p:sp>
      <p:sp>
        <p:nvSpPr>
          <p:cNvPr id="8" name="Freeform 8"/>
          <p:cNvSpPr/>
          <p:nvPr/>
        </p:nvSpPr>
        <p:spPr>
          <a:xfrm>
            <a:off x="5065361" y="5677822"/>
            <a:ext cx="561277" cy="88784"/>
          </a:xfrm>
          <a:custGeom>
            <a:avLst/>
            <a:gdLst/>
            <a:ahLst/>
            <a:cxnLst/>
            <a:rect l="l" t="t" r="r" b="b"/>
            <a:pathLst>
              <a:path w="561277" h="88784">
                <a:moveTo>
                  <a:pt x="0" y="0"/>
                </a:moveTo>
                <a:lnTo>
                  <a:pt x="561278" y="0"/>
                </a:lnTo>
                <a:lnTo>
                  <a:pt x="561278" y="88783"/>
                </a:lnTo>
                <a:lnTo>
                  <a:pt x="0" y="8878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ar-SA"/>
          </a:p>
        </p:txBody>
      </p:sp>
      <p:sp>
        <p:nvSpPr>
          <p:cNvPr id="9" name="Freeform 9"/>
          <p:cNvSpPr/>
          <p:nvPr/>
        </p:nvSpPr>
        <p:spPr>
          <a:xfrm>
            <a:off x="4374699" y="2158960"/>
            <a:ext cx="1942602" cy="307284"/>
          </a:xfrm>
          <a:custGeom>
            <a:avLst/>
            <a:gdLst/>
            <a:ahLst/>
            <a:cxnLst/>
            <a:rect l="l" t="t" r="r" b="b"/>
            <a:pathLst>
              <a:path w="1942602" h="307284">
                <a:moveTo>
                  <a:pt x="0" y="0"/>
                </a:moveTo>
                <a:lnTo>
                  <a:pt x="1942602" y="0"/>
                </a:lnTo>
                <a:lnTo>
                  <a:pt x="1942602" y="307284"/>
                </a:lnTo>
                <a:lnTo>
                  <a:pt x="0" y="30728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ar-SA"/>
          </a:p>
        </p:txBody>
      </p:sp>
      <p:sp>
        <p:nvSpPr>
          <p:cNvPr id="10" name="Freeform 10"/>
          <p:cNvSpPr/>
          <p:nvPr/>
        </p:nvSpPr>
        <p:spPr>
          <a:xfrm>
            <a:off x="5065361" y="6248546"/>
            <a:ext cx="561277" cy="88784"/>
          </a:xfrm>
          <a:custGeom>
            <a:avLst/>
            <a:gdLst/>
            <a:ahLst/>
            <a:cxnLst/>
            <a:rect l="l" t="t" r="r" b="b"/>
            <a:pathLst>
              <a:path w="561277" h="88784">
                <a:moveTo>
                  <a:pt x="0" y="0"/>
                </a:moveTo>
                <a:lnTo>
                  <a:pt x="561278" y="0"/>
                </a:lnTo>
                <a:lnTo>
                  <a:pt x="561278" y="88784"/>
                </a:lnTo>
                <a:lnTo>
                  <a:pt x="0" y="8878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ar-SA"/>
          </a:p>
        </p:txBody>
      </p:sp>
      <p:sp>
        <p:nvSpPr>
          <p:cNvPr id="11" name="TextBox 11"/>
          <p:cNvSpPr txBox="1"/>
          <p:nvPr/>
        </p:nvSpPr>
        <p:spPr>
          <a:xfrm>
            <a:off x="4331713" y="3156511"/>
            <a:ext cx="2028573" cy="381168"/>
          </a:xfrm>
          <a:prstGeom prst="rect">
            <a:avLst/>
          </a:prstGeom>
        </p:spPr>
        <p:txBody>
          <a:bodyPr lIns="0" tIns="0" rIns="0" bIns="0" rtlCol="0" anchor="t">
            <a:spAutoFit/>
          </a:bodyPr>
          <a:lstStyle/>
          <a:p>
            <a:pPr algn="ctr" rtl="1">
              <a:lnSpc>
                <a:spcPts val="3140"/>
              </a:lnSpc>
              <a:spcBef>
                <a:spcPct val="0"/>
              </a:spcBef>
            </a:pPr>
            <a:r>
              <a:rPr lang="ar-EG" sz="2243">
                <a:solidFill>
                  <a:srgbClr val="000000"/>
                </a:solidFill>
                <a:latin typeface="Montaser Arabic"/>
                <a:ea typeface="Montaser Arabic"/>
                <a:cs typeface="Montaser Arabic"/>
                <a:sym typeface="Montaser Arabic"/>
                <a:rtl/>
              </a:rPr>
              <a:t>إلى الأستاذ/ </a:t>
            </a:r>
          </a:p>
        </p:txBody>
      </p:sp>
      <p:sp>
        <p:nvSpPr>
          <p:cNvPr id="12" name="TextBox 12"/>
          <p:cNvSpPr txBox="1"/>
          <p:nvPr/>
        </p:nvSpPr>
        <p:spPr>
          <a:xfrm>
            <a:off x="2065266" y="2612179"/>
            <a:ext cx="6561469" cy="398398"/>
          </a:xfrm>
          <a:prstGeom prst="rect">
            <a:avLst/>
          </a:prstGeom>
        </p:spPr>
        <p:txBody>
          <a:bodyPr lIns="0" tIns="0" rIns="0" bIns="0" rtlCol="0" anchor="t">
            <a:spAutoFit/>
          </a:bodyPr>
          <a:lstStyle/>
          <a:p>
            <a:pPr algn="ctr" rtl="1">
              <a:lnSpc>
                <a:spcPts val="3241"/>
              </a:lnSpc>
              <a:spcBef>
                <a:spcPct val="0"/>
              </a:spcBef>
            </a:pPr>
            <a:r>
              <a:rPr lang="ar-EG" sz="2315">
                <a:solidFill>
                  <a:srgbClr val="000000"/>
                </a:solidFill>
                <a:latin typeface="Montaser Arabic"/>
                <a:ea typeface="Montaser Arabic"/>
                <a:cs typeface="Montaser Arabic"/>
                <a:sym typeface="Montaser Arabic"/>
                <a:rtl/>
              </a:rPr>
              <a:t>كلمات الثناء لا توفيك حقك، شكراً لك على عطائك</a:t>
            </a:r>
          </a:p>
        </p:txBody>
      </p:sp>
      <p:sp>
        <p:nvSpPr>
          <p:cNvPr id="13" name="TextBox 13"/>
          <p:cNvSpPr txBox="1"/>
          <p:nvPr/>
        </p:nvSpPr>
        <p:spPr>
          <a:xfrm>
            <a:off x="1414429" y="4354086"/>
            <a:ext cx="7863141" cy="657060"/>
          </a:xfrm>
          <a:prstGeom prst="rect">
            <a:avLst/>
          </a:prstGeom>
        </p:spPr>
        <p:txBody>
          <a:bodyPr lIns="0" tIns="0" rIns="0" bIns="0" rtlCol="0" anchor="t">
            <a:spAutoFit/>
          </a:bodyPr>
          <a:lstStyle/>
          <a:p>
            <a:pPr algn="ctr" rtl="1">
              <a:lnSpc>
                <a:spcPts val="2634"/>
              </a:lnSpc>
              <a:spcBef>
                <a:spcPct val="0"/>
              </a:spcBef>
            </a:pPr>
            <a:r>
              <a:rPr lang="ar-EG" sz="1881">
                <a:solidFill>
                  <a:srgbClr val="141F30"/>
                </a:solidFill>
                <a:latin typeface="Montaser Arabic"/>
                <a:ea typeface="Montaser Arabic"/>
                <a:cs typeface="Montaser Arabic"/>
                <a:sym typeface="Montaser Arabic"/>
                <a:rtl/>
              </a:rPr>
              <a:t>نتقدم بخالص الشكر والتقدير لسيادتكم على جهودكم المبذولة., "نشكركم على تعاونكم وتفانيكم في العمل., نثمن عالياً مساهمتكم القيمة.</a:t>
            </a:r>
          </a:p>
        </p:txBody>
      </p:sp>
      <p:sp>
        <p:nvSpPr>
          <p:cNvPr id="14" name="TextBox 14"/>
          <p:cNvSpPr txBox="1"/>
          <p:nvPr/>
        </p:nvSpPr>
        <p:spPr>
          <a:xfrm>
            <a:off x="6255721" y="5782526"/>
            <a:ext cx="2003224" cy="281282"/>
          </a:xfrm>
          <a:prstGeom prst="rect">
            <a:avLst/>
          </a:prstGeom>
        </p:spPr>
        <p:txBody>
          <a:bodyPr lIns="0" tIns="0" rIns="0" bIns="0" rtlCol="0" anchor="t">
            <a:spAutoFit/>
          </a:bodyPr>
          <a:lstStyle/>
          <a:p>
            <a:pPr algn="ctr" rtl="1">
              <a:lnSpc>
                <a:spcPts val="2346"/>
              </a:lnSpc>
              <a:spcBef>
                <a:spcPct val="0"/>
              </a:spcBef>
            </a:pPr>
            <a:r>
              <a:rPr lang="ar-EG" sz="1675">
                <a:solidFill>
                  <a:srgbClr val="141F30"/>
                </a:solidFill>
                <a:latin typeface="Montaser Arabic"/>
                <a:ea typeface="Montaser Arabic"/>
                <a:cs typeface="Montaser Arabic"/>
                <a:sym typeface="Montaser Arabic"/>
                <a:rtl/>
              </a:rPr>
              <a:t> </a:t>
            </a:r>
            <a:r>
              <a:rPr lang="en-US" sz="1675">
                <a:solidFill>
                  <a:srgbClr val="141F30"/>
                </a:solidFill>
                <a:latin typeface="Montaser Arabic"/>
                <a:ea typeface="Montaser Arabic"/>
                <a:cs typeface="Montaser Arabic"/>
                <a:sym typeface="Montaser Arabic"/>
              </a:rPr>
              <a:t>6</a:t>
            </a:r>
            <a:r>
              <a:rPr lang="ar-EG" sz="1675">
                <a:solidFill>
                  <a:srgbClr val="141F30"/>
                </a:solidFill>
                <a:latin typeface="Montaser Arabic"/>
                <a:ea typeface="Montaser Arabic"/>
                <a:cs typeface="Montaser Arabic"/>
                <a:sym typeface="Montaser Arabic"/>
                <a:rtl/>
              </a:rPr>
              <a:t> مايو </a:t>
            </a:r>
            <a:r>
              <a:rPr lang="en-US" sz="1675">
                <a:solidFill>
                  <a:srgbClr val="141F30"/>
                </a:solidFill>
                <a:latin typeface="Montaser Arabic"/>
                <a:ea typeface="Montaser Arabic"/>
                <a:cs typeface="Montaser Arabic"/>
                <a:sym typeface="Montaser Arabic"/>
              </a:rPr>
              <a:t>2030</a:t>
            </a:r>
          </a:p>
        </p:txBody>
      </p:sp>
      <p:sp>
        <p:nvSpPr>
          <p:cNvPr id="15" name="TextBox 15"/>
          <p:cNvSpPr txBox="1"/>
          <p:nvPr/>
        </p:nvSpPr>
        <p:spPr>
          <a:xfrm>
            <a:off x="2065266" y="5761757"/>
            <a:ext cx="2317166" cy="281282"/>
          </a:xfrm>
          <a:prstGeom prst="rect">
            <a:avLst/>
          </a:prstGeom>
        </p:spPr>
        <p:txBody>
          <a:bodyPr lIns="0" tIns="0" rIns="0" bIns="0" rtlCol="0" anchor="t">
            <a:spAutoFit/>
          </a:bodyPr>
          <a:lstStyle/>
          <a:p>
            <a:pPr algn="ctr" rtl="1">
              <a:lnSpc>
                <a:spcPts val="2346"/>
              </a:lnSpc>
              <a:spcBef>
                <a:spcPct val="0"/>
              </a:spcBef>
            </a:pPr>
            <a:r>
              <a:rPr lang="ar-EG" sz="1675">
                <a:solidFill>
                  <a:srgbClr val="141F30"/>
                </a:solidFill>
                <a:latin typeface="Montaser Arabic"/>
                <a:ea typeface="Montaser Arabic"/>
                <a:cs typeface="Montaser Arabic"/>
                <a:sym typeface="Montaser Arabic"/>
                <a:rtl/>
              </a:rPr>
              <a:t>رئيس مجلس الإدارة</a:t>
            </a:r>
          </a:p>
        </p:txBody>
      </p:sp>
      <p:sp>
        <p:nvSpPr>
          <p:cNvPr id="16" name="TextBox 16"/>
          <p:cNvSpPr txBox="1"/>
          <p:nvPr/>
        </p:nvSpPr>
        <p:spPr>
          <a:xfrm>
            <a:off x="3141047" y="942226"/>
            <a:ext cx="4409906" cy="602291"/>
          </a:xfrm>
          <a:prstGeom prst="rect">
            <a:avLst/>
          </a:prstGeom>
        </p:spPr>
        <p:txBody>
          <a:bodyPr lIns="0" tIns="0" rIns="0" bIns="0" rtlCol="0" anchor="t">
            <a:spAutoFit/>
          </a:bodyPr>
          <a:lstStyle/>
          <a:p>
            <a:pPr algn="ctr" rtl="1">
              <a:lnSpc>
                <a:spcPts val="4587"/>
              </a:lnSpc>
            </a:pPr>
            <a:r>
              <a:rPr lang="ar-EG" sz="4587">
                <a:solidFill>
                  <a:srgbClr val="101011"/>
                </a:solidFill>
                <a:latin typeface="Montaser Arabic"/>
                <a:ea typeface="Montaser Arabic"/>
                <a:cs typeface="Montaser Arabic"/>
                <a:sym typeface="Montaser Arabic"/>
                <a:rtl/>
              </a:rPr>
              <a:t>شكـــــر وتقــــديــر</a:t>
            </a:r>
          </a:p>
        </p:txBody>
      </p:sp>
      <p:sp>
        <p:nvSpPr>
          <p:cNvPr id="17" name="TextBox 17"/>
          <p:cNvSpPr txBox="1"/>
          <p:nvPr/>
        </p:nvSpPr>
        <p:spPr>
          <a:xfrm>
            <a:off x="3434667" y="3684717"/>
            <a:ext cx="3822666" cy="473824"/>
          </a:xfrm>
          <a:prstGeom prst="rect">
            <a:avLst/>
          </a:prstGeom>
        </p:spPr>
        <p:txBody>
          <a:bodyPr lIns="0" tIns="0" rIns="0" bIns="0" rtlCol="0" anchor="t">
            <a:spAutoFit/>
          </a:bodyPr>
          <a:lstStyle/>
          <a:p>
            <a:pPr algn="ctr" rtl="1">
              <a:lnSpc>
                <a:spcPts val="3654"/>
              </a:lnSpc>
            </a:pPr>
            <a:r>
              <a:rPr lang="ar-EG" sz="3654">
                <a:solidFill>
                  <a:srgbClr val="101011"/>
                </a:solidFill>
                <a:latin typeface="Montaser Arabic"/>
                <a:ea typeface="Montaser Arabic"/>
                <a:cs typeface="Montaser Arabic"/>
                <a:sym typeface="Montaser Arabic"/>
                <a:rtl/>
              </a:rPr>
              <a:t>محمد حسن</a:t>
            </a:r>
          </a:p>
        </p:txBody>
      </p:sp>
      <p:sp>
        <p:nvSpPr>
          <p:cNvPr id="18" name="TextBox 18"/>
          <p:cNvSpPr txBox="1"/>
          <p:nvPr/>
        </p:nvSpPr>
        <p:spPr>
          <a:xfrm>
            <a:off x="4849346" y="5776130"/>
            <a:ext cx="993308" cy="438373"/>
          </a:xfrm>
          <a:prstGeom prst="rect">
            <a:avLst/>
          </a:prstGeom>
        </p:spPr>
        <p:txBody>
          <a:bodyPr lIns="0" tIns="0" rIns="0" bIns="0" rtlCol="0" anchor="t">
            <a:spAutoFit/>
          </a:bodyPr>
          <a:lstStyle/>
          <a:p>
            <a:pPr algn="ctr" rtl="1">
              <a:lnSpc>
                <a:spcPts val="1630"/>
              </a:lnSpc>
            </a:pPr>
            <a:r>
              <a:rPr lang="ar-EG" sz="1235" b="1">
                <a:solidFill>
                  <a:srgbClr val="101011"/>
                </a:solidFill>
                <a:latin typeface="29LT Bukra Wide Bold"/>
                <a:ea typeface="29LT Bukra Wide Bold"/>
                <a:cs typeface="29LT Bukra Wide Bold"/>
                <a:sym typeface="29LT Bukra Wide Bold"/>
                <a:rtl/>
              </a:rPr>
              <a:t>الموظف </a:t>
            </a:r>
          </a:p>
          <a:p>
            <a:pPr algn="ctr" rtl="1">
              <a:lnSpc>
                <a:spcPts val="1630"/>
              </a:lnSpc>
            </a:pPr>
            <a:r>
              <a:rPr lang="ar-EG" sz="1235" b="1">
                <a:solidFill>
                  <a:srgbClr val="101011"/>
                </a:solidFill>
                <a:latin typeface="29LT Bukra Wide Bold"/>
                <a:ea typeface="29LT Bukra Wide Bold"/>
                <a:cs typeface="29LT Bukra Wide Bold"/>
                <a:sym typeface="29LT Bukra Wide Bold"/>
                <a:rtl/>
              </a:rPr>
              <a:t>المثــــــالى</a:t>
            </a:r>
          </a:p>
        </p:txBody>
      </p:sp>
      <p:sp>
        <p:nvSpPr>
          <p:cNvPr id="19" name="TextBox 19"/>
          <p:cNvSpPr txBox="1"/>
          <p:nvPr/>
        </p:nvSpPr>
        <p:spPr>
          <a:xfrm>
            <a:off x="3082938" y="1619920"/>
            <a:ext cx="4526123" cy="380396"/>
          </a:xfrm>
          <a:prstGeom prst="rect">
            <a:avLst/>
          </a:prstGeom>
        </p:spPr>
        <p:txBody>
          <a:bodyPr lIns="0" tIns="0" rIns="0" bIns="0" rtlCol="0" anchor="t">
            <a:spAutoFit/>
          </a:bodyPr>
          <a:lstStyle/>
          <a:p>
            <a:pPr algn="ctr">
              <a:lnSpc>
                <a:spcPts val="3183"/>
              </a:lnSpc>
              <a:spcBef>
                <a:spcPct val="0"/>
              </a:spcBef>
            </a:pPr>
            <a:r>
              <a:rPr lang="en-US" sz="2273">
                <a:solidFill>
                  <a:srgbClr val="545454"/>
                </a:solidFill>
                <a:latin typeface="Montaser Arabic"/>
                <a:ea typeface="Montaser Arabic"/>
                <a:cs typeface="Montaser Arabic"/>
                <a:sym typeface="Montaser Arabic"/>
              </a:rPr>
              <a:t>Certification  of Appreciation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77317">
            <a:off x="-663097" y="-1840201"/>
            <a:ext cx="2494812" cy="3787407"/>
            <a:chOff x="0" y="0"/>
            <a:chExt cx="1094537" cy="1661631"/>
          </a:xfrm>
        </p:grpSpPr>
        <p:sp>
          <p:nvSpPr>
            <p:cNvPr id="3" name="Freeform 3"/>
            <p:cNvSpPr/>
            <p:nvPr/>
          </p:nvSpPr>
          <p:spPr>
            <a:xfrm>
              <a:off x="0" y="0"/>
              <a:ext cx="1094537" cy="1661631"/>
            </a:xfrm>
            <a:custGeom>
              <a:avLst/>
              <a:gdLst/>
              <a:ahLst/>
              <a:cxnLst/>
              <a:rect l="l" t="t" r="r" b="b"/>
              <a:pathLst>
                <a:path w="1094537" h="1661631">
                  <a:moveTo>
                    <a:pt x="0" y="0"/>
                  </a:moveTo>
                  <a:lnTo>
                    <a:pt x="1094537" y="0"/>
                  </a:lnTo>
                  <a:lnTo>
                    <a:pt x="1094537" y="1661631"/>
                  </a:lnTo>
                  <a:lnTo>
                    <a:pt x="0" y="1661631"/>
                  </a:lnTo>
                  <a:close/>
                </a:path>
              </a:pathLst>
            </a:custGeom>
            <a:solidFill>
              <a:srgbClr val="063577"/>
            </a:solidFill>
          </p:spPr>
          <p:txBody>
            <a:bodyPr/>
            <a:lstStyle/>
            <a:p>
              <a:endParaRPr lang="ar-SA"/>
            </a:p>
          </p:txBody>
        </p:sp>
        <p:sp>
          <p:nvSpPr>
            <p:cNvPr id="4" name="TextBox 4"/>
            <p:cNvSpPr txBox="1"/>
            <p:nvPr/>
          </p:nvSpPr>
          <p:spPr>
            <a:xfrm>
              <a:off x="0" y="-28575"/>
              <a:ext cx="1094537" cy="1690206"/>
            </a:xfrm>
            <a:prstGeom prst="rect">
              <a:avLst/>
            </a:prstGeom>
          </p:spPr>
          <p:txBody>
            <a:bodyPr lIns="50800" tIns="50800" rIns="50800" bIns="50800" rtlCol="0" anchor="ctr"/>
            <a:lstStyle/>
            <a:p>
              <a:pPr algn="ctr">
                <a:lnSpc>
                  <a:spcPts val="1960"/>
                </a:lnSpc>
                <a:spcBef>
                  <a:spcPct val="0"/>
                </a:spcBef>
              </a:pPr>
              <a:endParaRPr/>
            </a:p>
          </p:txBody>
        </p:sp>
      </p:grpSp>
      <p:sp>
        <p:nvSpPr>
          <p:cNvPr id="5" name="Freeform 5"/>
          <p:cNvSpPr/>
          <p:nvPr/>
        </p:nvSpPr>
        <p:spPr>
          <a:xfrm flipH="1" flipV="1">
            <a:off x="6521166" y="-2036388"/>
            <a:ext cx="4651680" cy="6494799"/>
          </a:xfrm>
          <a:custGeom>
            <a:avLst/>
            <a:gdLst/>
            <a:ahLst/>
            <a:cxnLst/>
            <a:rect l="l" t="t" r="r" b="b"/>
            <a:pathLst>
              <a:path w="4651680" h="6494799">
                <a:moveTo>
                  <a:pt x="4651680" y="6494798"/>
                </a:moveTo>
                <a:lnTo>
                  <a:pt x="0" y="6494798"/>
                </a:lnTo>
                <a:lnTo>
                  <a:pt x="0" y="0"/>
                </a:lnTo>
                <a:lnTo>
                  <a:pt x="4651680" y="0"/>
                </a:lnTo>
                <a:lnTo>
                  <a:pt x="4651680" y="6494798"/>
                </a:lnTo>
                <a:close/>
              </a:path>
            </a:pathLst>
          </a:custGeom>
          <a:blipFill>
            <a:blip>
              <a:alphaModFix amt="43000"/>
              <a:extLst>
                <a:ext uri="{96DAC541-7B7A-43D3-8B79-37D633B846F1}">
                  <asvg:svgBlip xmlns:asvg="http://schemas.microsoft.com/office/drawing/2016/SVG/main" r:embed="rId2"/>
                </a:ext>
              </a:extLst>
            </a:blip>
            <a:stretch>
              <a:fillRect/>
            </a:stretch>
          </a:blipFill>
        </p:spPr>
        <p:txBody>
          <a:bodyPr/>
          <a:lstStyle/>
          <a:p>
            <a:endParaRPr lang="ar-SA"/>
          </a:p>
        </p:txBody>
      </p:sp>
      <p:grpSp>
        <p:nvGrpSpPr>
          <p:cNvPr id="6" name="Group 6"/>
          <p:cNvGrpSpPr/>
          <p:nvPr/>
        </p:nvGrpSpPr>
        <p:grpSpPr>
          <a:xfrm rot="1777317">
            <a:off x="9252460" y="3012335"/>
            <a:ext cx="2651477" cy="7583330"/>
            <a:chOff x="0" y="0"/>
            <a:chExt cx="1094537" cy="3130420"/>
          </a:xfrm>
        </p:grpSpPr>
        <p:sp>
          <p:nvSpPr>
            <p:cNvPr id="7" name="Freeform 7"/>
            <p:cNvSpPr/>
            <p:nvPr/>
          </p:nvSpPr>
          <p:spPr>
            <a:xfrm>
              <a:off x="0" y="0"/>
              <a:ext cx="1094537" cy="3130420"/>
            </a:xfrm>
            <a:custGeom>
              <a:avLst/>
              <a:gdLst/>
              <a:ahLst/>
              <a:cxnLst/>
              <a:rect l="l" t="t" r="r" b="b"/>
              <a:pathLst>
                <a:path w="1094537" h="3130420">
                  <a:moveTo>
                    <a:pt x="0" y="0"/>
                  </a:moveTo>
                  <a:lnTo>
                    <a:pt x="1094537" y="0"/>
                  </a:lnTo>
                  <a:lnTo>
                    <a:pt x="1094537" y="3130420"/>
                  </a:lnTo>
                  <a:lnTo>
                    <a:pt x="0" y="3130420"/>
                  </a:lnTo>
                  <a:close/>
                </a:path>
              </a:pathLst>
            </a:custGeom>
            <a:solidFill>
              <a:srgbClr val="063577"/>
            </a:solidFill>
          </p:spPr>
          <p:txBody>
            <a:bodyPr/>
            <a:lstStyle/>
            <a:p>
              <a:endParaRPr lang="ar-SA"/>
            </a:p>
          </p:txBody>
        </p:sp>
        <p:sp>
          <p:nvSpPr>
            <p:cNvPr id="8" name="TextBox 8"/>
            <p:cNvSpPr txBox="1"/>
            <p:nvPr/>
          </p:nvSpPr>
          <p:spPr>
            <a:xfrm>
              <a:off x="0" y="-28575"/>
              <a:ext cx="1094537" cy="3158995"/>
            </a:xfrm>
            <a:prstGeom prst="rect">
              <a:avLst/>
            </a:prstGeom>
          </p:spPr>
          <p:txBody>
            <a:bodyPr lIns="50800" tIns="50800" rIns="50800" bIns="50800" rtlCol="0" anchor="ctr"/>
            <a:lstStyle/>
            <a:p>
              <a:pPr algn="ctr">
                <a:lnSpc>
                  <a:spcPts val="1960"/>
                </a:lnSpc>
                <a:spcBef>
                  <a:spcPct val="0"/>
                </a:spcBef>
              </a:pPr>
              <a:endParaRPr/>
            </a:p>
          </p:txBody>
        </p:sp>
      </p:grpSp>
      <p:sp>
        <p:nvSpPr>
          <p:cNvPr id="9" name="Freeform 9"/>
          <p:cNvSpPr/>
          <p:nvPr/>
        </p:nvSpPr>
        <p:spPr>
          <a:xfrm>
            <a:off x="-916945" y="2773518"/>
            <a:ext cx="4735296" cy="6611545"/>
          </a:xfrm>
          <a:custGeom>
            <a:avLst/>
            <a:gdLst/>
            <a:ahLst/>
            <a:cxnLst/>
            <a:rect l="l" t="t" r="r" b="b"/>
            <a:pathLst>
              <a:path w="4735296" h="6611545">
                <a:moveTo>
                  <a:pt x="0" y="0"/>
                </a:moveTo>
                <a:lnTo>
                  <a:pt x="4735296" y="0"/>
                </a:lnTo>
                <a:lnTo>
                  <a:pt x="4735296" y="6611545"/>
                </a:lnTo>
                <a:lnTo>
                  <a:pt x="0" y="6611545"/>
                </a:lnTo>
                <a:lnTo>
                  <a:pt x="0" y="0"/>
                </a:lnTo>
                <a:close/>
              </a:path>
            </a:pathLst>
          </a:custGeom>
          <a:blipFill>
            <a:blip>
              <a:alphaModFix amt="35000"/>
              <a:extLst>
                <a:ext uri="{96DAC541-7B7A-43D3-8B79-37D633B846F1}">
                  <asvg:svgBlip xmlns:asvg="http://schemas.microsoft.com/office/drawing/2016/SVG/main" r:embed="rId2"/>
                </a:ext>
              </a:extLst>
            </a:blip>
            <a:stretch>
              <a:fillRect/>
            </a:stretch>
          </a:blipFill>
        </p:spPr>
        <p:txBody>
          <a:bodyPr/>
          <a:lstStyle/>
          <a:p>
            <a:endParaRPr lang="ar-SA"/>
          </a:p>
        </p:txBody>
      </p:sp>
      <p:grpSp>
        <p:nvGrpSpPr>
          <p:cNvPr id="10" name="Group 10"/>
          <p:cNvGrpSpPr/>
          <p:nvPr/>
        </p:nvGrpSpPr>
        <p:grpSpPr>
          <a:xfrm rot="1803692">
            <a:off x="-1333589" y="1657424"/>
            <a:ext cx="1984877" cy="3435743"/>
            <a:chOff x="0" y="0"/>
            <a:chExt cx="1206176" cy="2087842"/>
          </a:xfrm>
        </p:grpSpPr>
        <p:sp>
          <p:nvSpPr>
            <p:cNvPr id="11" name="Freeform 11"/>
            <p:cNvSpPr/>
            <p:nvPr/>
          </p:nvSpPr>
          <p:spPr>
            <a:xfrm>
              <a:off x="0" y="0"/>
              <a:ext cx="1206176" cy="2087842"/>
            </a:xfrm>
            <a:custGeom>
              <a:avLst/>
              <a:gdLst/>
              <a:ahLst/>
              <a:cxnLst/>
              <a:rect l="l" t="t" r="r" b="b"/>
              <a:pathLst>
                <a:path w="1206176" h="2087842">
                  <a:moveTo>
                    <a:pt x="0" y="0"/>
                  </a:moveTo>
                  <a:lnTo>
                    <a:pt x="0" y="2087842"/>
                  </a:lnTo>
                  <a:lnTo>
                    <a:pt x="1206176" y="2087842"/>
                  </a:lnTo>
                  <a:lnTo>
                    <a:pt x="1206176" y="0"/>
                  </a:lnTo>
                  <a:lnTo>
                    <a:pt x="0" y="0"/>
                  </a:lnTo>
                  <a:close/>
                  <a:moveTo>
                    <a:pt x="1145216" y="2026882"/>
                  </a:moveTo>
                  <a:lnTo>
                    <a:pt x="59690" y="2026882"/>
                  </a:lnTo>
                  <a:lnTo>
                    <a:pt x="59690" y="59690"/>
                  </a:lnTo>
                  <a:lnTo>
                    <a:pt x="1145216" y="59690"/>
                  </a:lnTo>
                  <a:lnTo>
                    <a:pt x="1145216" y="2026882"/>
                  </a:lnTo>
                  <a:close/>
                </a:path>
              </a:pathLst>
            </a:custGeom>
            <a:gradFill rotWithShape="1">
              <a:gsLst>
                <a:gs pos="0">
                  <a:srgbClr val="DFC16E">
                    <a:alpha val="100000"/>
                  </a:srgbClr>
                </a:gs>
                <a:gs pos="25000">
                  <a:srgbClr val="A68018">
                    <a:alpha val="100000"/>
                  </a:srgbClr>
                </a:gs>
                <a:gs pos="50000">
                  <a:srgbClr val="DFC16E">
                    <a:alpha val="100000"/>
                  </a:srgbClr>
                </a:gs>
                <a:gs pos="75000">
                  <a:srgbClr val="A68018">
                    <a:alpha val="100000"/>
                  </a:srgbClr>
                </a:gs>
                <a:gs pos="100000">
                  <a:srgbClr val="DFC16E">
                    <a:alpha val="100000"/>
                  </a:srgbClr>
                </a:gs>
              </a:gsLst>
              <a:lin ang="0"/>
            </a:gradFill>
          </p:spPr>
          <p:txBody>
            <a:bodyPr/>
            <a:lstStyle/>
            <a:p>
              <a:endParaRPr lang="ar-SA"/>
            </a:p>
          </p:txBody>
        </p:sp>
      </p:grpSp>
      <p:grpSp>
        <p:nvGrpSpPr>
          <p:cNvPr id="12" name="Group 12"/>
          <p:cNvGrpSpPr/>
          <p:nvPr/>
        </p:nvGrpSpPr>
        <p:grpSpPr>
          <a:xfrm rot="1803692">
            <a:off x="-1102451" y="-3028702"/>
            <a:ext cx="3105853" cy="4357379"/>
            <a:chOff x="0" y="0"/>
            <a:chExt cx="1887374" cy="2647905"/>
          </a:xfrm>
        </p:grpSpPr>
        <p:sp>
          <p:nvSpPr>
            <p:cNvPr id="13" name="Freeform 13"/>
            <p:cNvSpPr/>
            <p:nvPr/>
          </p:nvSpPr>
          <p:spPr>
            <a:xfrm>
              <a:off x="0" y="0"/>
              <a:ext cx="1887374" cy="2647905"/>
            </a:xfrm>
            <a:custGeom>
              <a:avLst/>
              <a:gdLst/>
              <a:ahLst/>
              <a:cxnLst/>
              <a:rect l="l" t="t" r="r" b="b"/>
              <a:pathLst>
                <a:path w="1887374" h="2647905">
                  <a:moveTo>
                    <a:pt x="0" y="0"/>
                  </a:moveTo>
                  <a:lnTo>
                    <a:pt x="0" y="2647905"/>
                  </a:lnTo>
                  <a:lnTo>
                    <a:pt x="1887374" y="2647905"/>
                  </a:lnTo>
                  <a:lnTo>
                    <a:pt x="1887374" y="0"/>
                  </a:lnTo>
                  <a:lnTo>
                    <a:pt x="0" y="0"/>
                  </a:lnTo>
                  <a:close/>
                  <a:moveTo>
                    <a:pt x="1826414" y="2586945"/>
                  </a:moveTo>
                  <a:lnTo>
                    <a:pt x="59690" y="2586945"/>
                  </a:lnTo>
                  <a:lnTo>
                    <a:pt x="59690" y="59690"/>
                  </a:lnTo>
                  <a:lnTo>
                    <a:pt x="1826414" y="59690"/>
                  </a:lnTo>
                  <a:lnTo>
                    <a:pt x="1826414" y="2586945"/>
                  </a:lnTo>
                  <a:close/>
                </a:path>
              </a:pathLst>
            </a:custGeom>
            <a:solidFill>
              <a:srgbClr val="FFFFFF"/>
            </a:solidFill>
          </p:spPr>
          <p:txBody>
            <a:bodyPr/>
            <a:lstStyle/>
            <a:p>
              <a:endParaRPr lang="ar-SA"/>
            </a:p>
          </p:txBody>
        </p:sp>
      </p:grpSp>
      <p:grpSp>
        <p:nvGrpSpPr>
          <p:cNvPr id="14" name="Group 14"/>
          <p:cNvGrpSpPr/>
          <p:nvPr/>
        </p:nvGrpSpPr>
        <p:grpSpPr>
          <a:xfrm rot="1803692">
            <a:off x="7984461" y="6437951"/>
            <a:ext cx="2965699" cy="3347264"/>
            <a:chOff x="0" y="0"/>
            <a:chExt cx="1695720" cy="1913890"/>
          </a:xfrm>
        </p:grpSpPr>
        <p:sp>
          <p:nvSpPr>
            <p:cNvPr id="15" name="Freeform 15"/>
            <p:cNvSpPr/>
            <p:nvPr/>
          </p:nvSpPr>
          <p:spPr>
            <a:xfrm>
              <a:off x="0" y="0"/>
              <a:ext cx="1695720" cy="1913890"/>
            </a:xfrm>
            <a:custGeom>
              <a:avLst/>
              <a:gdLst/>
              <a:ahLst/>
              <a:cxnLst/>
              <a:rect l="l" t="t" r="r" b="b"/>
              <a:pathLst>
                <a:path w="1695720" h="1913890">
                  <a:moveTo>
                    <a:pt x="0" y="0"/>
                  </a:moveTo>
                  <a:lnTo>
                    <a:pt x="0" y="1913890"/>
                  </a:lnTo>
                  <a:lnTo>
                    <a:pt x="1695720" y="1913890"/>
                  </a:lnTo>
                  <a:lnTo>
                    <a:pt x="1695720" y="0"/>
                  </a:lnTo>
                  <a:lnTo>
                    <a:pt x="0" y="0"/>
                  </a:lnTo>
                  <a:close/>
                  <a:moveTo>
                    <a:pt x="1634760" y="1852930"/>
                  </a:moveTo>
                  <a:lnTo>
                    <a:pt x="59690" y="1852930"/>
                  </a:lnTo>
                  <a:lnTo>
                    <a:pt x="59690" y="59690"/>
                  </a:lnTo>
                  <a:lnTo>
                    <a:pt x="1634760" y="59690"/>
                  </a:lnTo>
                  <a:lnTo>
                    <a:pt x="1634760" y="1852930"/>
                  </a:lnTo>
                  <a:close/>
                </a:path>
              </a:pathLst>
            </a:custGeom>
            <a:gradFill rotWithShape="1">
              <a:gsLst>
                <a:gs pos="0">
                  <a:srgbClr val="DFC16E">
                    <a:alpha val="100000"/>
                  </a:srgbClr>
                </a:gs>
                <a:gs pos="25000">
                  <a:srgbClr val="A68018">
                    <a:alpha val="100000"/>
                  </a:srgbClr>
                </a:gs>
                <a:gs pos="50000">
                  <a:srgbClr val="DFC16E">
                    <a:alpha val="100000"/>
                  </a:srgbClr>
                </a:gs>
                <a:gs pos="75000">
                  <a:srgbClr val="A68018">
                    <a:alpha val="100000"/>
                  </a:srgbClr>
                </a:gs>
                <a:gs pos="100000">
                  <a:srgbClr val="DFC16E">
                    <a:alpha val="100000"/>
                  </a:srgbClr>
                </a:gs>
              </a:gsLst>
              <a:lin ang="0"/>
            </a:gradFill>
          </p:spPr>
          <p:txBody>
            <a:bodyPr/>
            <a:lstStyle/>
            <a:p>
              <a:endParaRPr lang="ar-SA"/>
            </a:p>
          </p:txBody>
        </p:sp>
      </p:grpSp>
      <p:grpSp>
        <p:nvGrpSpPr>
          <p:cNvPr id="16" name="Group 16"/>
          <p:cNvGrpSpPr/>
          <p:nvPr/>
        </p:nvGrpSpPr>
        <p:grpSpPr>
          <a:xfrm rot="1803692">
            <a:off x="10207348" y="4185698"/>
            <a:ext cx="1375817" cy="2347071"/>
            <a:chOff x="0" y="0"/>
            <a:chExt cx="786661" cy="1342002"/>
          </a:xfrm>
        </p:grpSpPr>
        <p:sp>
          <p:nvSpPr>
            <p:cNvPr id="17" name="Freeform 17"/>
            <p:cNvSpPr/>
            <p:nvPr/>
          </p:nvSpPr>
          <p:spPr>
            <a:xfrm>
              <a:off x="0" y="0"/>
              <a:ext cx="786661" cy="1342002"/>
            </a:xfrm>
            <a:custGeom>
              <a:avLst/>
              <a:gdLst/>
              <a:ahLst/>
              <a:cxnLst/>
              <a:rect l="l" t="t" r="r" b="b"/>
              <a:pathLst>
                <a:path w="786661" h="1342002">
                  <a:moveTo>
                    <a:pt x="0" y="0"/>
                  </a:moveTo>
                  <a:lnTo>
                    <a:pt x="0" y="1342002"/>
                  </a:lnTo>
                  <a:lnTo>
                    <a:pt x="786661" y="1342002"/>
                  </a:lnTo>
                  <a:lnTo>
                    <a:pt x="786661" y="0"/>
                  </a:lnTo>
                  <a:lnTo>
                    <a:pt x="0" y="0"/>
                  </a:lnTo>
                  <a:close/>
                  <a:moveTo>
                    <a:pt x="725701" y="1281042"/>
                  </a:moveTo>
                  <a:lnTo>
                    <a:pt x="59690" y="1281042"/>
                  </a:lnTo>
                  <a:lnTo>
                    <a:pt x="59690" y="59690"/>
                  </a:lnTo>
                  <a:lnTo>
                    <a:pt x="725701" y="59690"/>
                  </a:lnTo>
                  <a:lnTo>
                    <a:pt x="725701" y="1281042"/>
                  </a:lnTo>
                  <a:close/>
                </a:path>
              </a:pathLst>
            </a:custGeom>
            <a:solidFill>
              <a:srgbClr val="FFFFFF"/>
            </a:solidFill>
          </p:spPr>
          <p:txBody>
            <a:bodyPr/>
            <a:lstStyle/>
            <a:p>
              <a:endParaRPr lang="ar-SA"/>
            </a:p>
          </p:txBody>
        </p:sp>
      </p:grpSp>
      <p:sp>
        <p:nvSpPr>
          <p:cNvPr id="18" name="Freeform 18"/>
          <p:cNvSpPr/>
          <p:nvPr/>
        </p:nvSpPr>
        <p:spPr>
          <a:xfrm>
            <a:off x="3866860" y="651845"/>
            <a:ext cx="2958280" cy="1815644"/>
          </a:xfrm>
          <a:custGeom>
            <a:avLst/>
            <a:gdLst/>
            <a:ahLst/>
            <a:cxnLst/>
            <a:rect l="l" t="t" r="r" b="b"/>
            <a:pathLst>
              <a:path w="2958280" h="1815644">
                <a:moveTo>
                  <a:pt x="0" y="0"/>
                </a:moveTo>
                <a:lnTo>
                  <a:pt x="2958280" y="0"/>
                </a:lnTo>
                <a:lnTo>
                  <a:pt x="2958280" y="1815645"/>
                </a:lnTo>
                <a:lnTo>
                  <a:pt x="0" y="181564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ar-SA"/>
          </a:p>
        </p:txBody>
      </p:sp>
      <p:sp>
        <p:nvSpPr>
          <p:cNvPr id="19" name="TextBox 19"/>
          <p:cNvSpPr txBox="1"/>
          <p:nvPr/>
        </p:nvSpPr>
        <p:spPr>
          <a:xfrm>
            <a:off x="2769859" y="5556693"/>
            <a:ext cx="1110787" cy="327660"/>
          </a:xfrm>
          <a:prstGeom prst="rect">
            <a:avLst/>
          </a:prstGeom>
        </p:spPr>
        <p:txBody>
          <a:bodyPr lIns="0" tIns="0" rIns="0" bIns="0" rtlCol="0" anchor="t">
            <a:spAutoFit/>
          </a:bodyPr>
          <a:lstStyle/>
          <a:p>
            <a:pPr marL="0" lvl="0" indent="0" algn="ctr" rtl="1">
              <a:lnSpc>
                <a:spcPts val="2880"/>
              </a:lnSpc>
            </a:pPr>
            <a:r>
              <a:rPr lang="ar-EG" sz="1800">
                <a:solidFill>
                  <a:srgbClr val="181818"/>
                </a:solidFill>
                <a:latin typeface="XM Yekan"/>
                <a:ea typeface="XM Yekan"/>
                <a:cs typeface="XM Yekan"/>
                <a:sym typeface="XM Yekan"/>
                <a:rtl/>
              </a:rPr>
              <a:t>الإمضـــاء</a:t>
            </a:r>
          </a:p>
        </p:txBody>
      </p:sp>
      <p:sp>
        <p:nvSpPr>
          <p:cNvPr id="20" name="TextBox 20"/>
          <p:cNvSpPr txBox="1"/>
          <p:nvPr/>
        </p:nvSpPr>
        <p:spPr>
          <a:xfrm>
            <a:off x="6825140" y="5556693"/>
            <a:ext cx="1110787" cy="327660"/>
          </a:xfrm>
          <a:prstGeom prst="rect">
            <a:avLst/>
          </a:prstGeom>
        </p:spPr>
        <p:txBody>
          <a:bodyPr lIns="0" tIns="0" rIns="0" bIns="0" rtlCol="0" anchor="t">
            <a:spAutoFit/>
          </a:bodyPr>
          <a:lstStyle/>
          <a:p>
            <a:pPr marL="0" lvl="0" indent="0" algn="ctr" rtl="1">
              <a:lnSpc>
                <a:spcPts val="2880"/>
              </a:lnSpc>
            </a:pPr>
            <a:r>
              <a:rPr lang="ar-EG" sz="1800">
                <a:solidFill>
                  <a:srgbClr val="181818"/>
                </a:solidFill>
                <a:latin typeface="XM Yekan"/>
                <a:ea typeface="XM Yekan"/>
                <a:cs typeface="XM Yekan"/>
                <a:sym typeface="XM Yekan"/>
                <a:rtl/>
              </a:rPr>
              <a:t>التــــاريخ</a:t>
            </a:r>
          </a:p>
        </p:txBody>
      </p:sp>
      <p:sp>
        <p:nvSpPr>
          <p:cNvPr id="21" name="TextBox 21"/>
          <p:cNvSpPr txBox="1"/>
          <p:nvPr/>
        </p:nvSpPr>
        <p:spPr>
          <a:xfrm>
            <a:off x="2234181" y="4420310"/>
            <a:ext cx="6223639" cy="727710"/>
          </a:xfrm>
          <a:prstGeom prst="rect">
            <a:avLst/>
          </a:prstGeom>
        </p:spPr>
        <p:txBody>
          <a:bodyPr lIns="0" tIns="0" rIns="0" bIns="0" rtlCol="0" anchor="t">
            <a:spAutoFit/>
          </a:bodyPr>
          <a:lstStyle/>
          <a:p>
            <a:pPr algn="ctr" rtl="1">
              <a:lnSpc>
                <a:spcPts val="2940"/>
              </a:lnSpc>
            </a:pPr>
            <a:r>
              <a:rPr lang="ar-EG" sz="2100">
                <a:solidFill>
                  <a:srgbClr val="181818"/>
                </a:solidFill>
                <a:latin typeface="XM Yekan"/>
                <a:ea typeface="XM Yekan"/>
                <a:cs typeface="XM Yekan"/>
                <a:sym typeface="XM Yekan"/>
                <a:rtl/>
              </a:rPr>
              <a:t>تقديرًا لجهوده المتميزة، والتزامه الملحوظ، ومساهمته الفعّالة نتقدم بخالص الشكـر والتقدير، متمنين له دوام التوفيق والنجاح.</a:t>
            </a:r>
          </a:p>
        </p:txBody>
      </p:sp>
      <p:sp>
        <p:nvSpPr>
          <p:cNvPr id="22" name="AutoShape 22"/>
          <p:cNvSpPr/>
          <p:nvPr/>
        </p:nvSpPr>
        <p:spPr>
          <a:xfrm>
            <a:off x="2820979" y="6185025"/>
            <a:ext cx="1008546" cy="0"/>
          </a:xfrm>
          <a:prstGeom prst="line">
            <a:avLst/>
          </a:prstGeom>
          <a:ln w="9525" cap="flat">
            <a:solidFill>
              <a:srgbClr val="1D3557"/>
            </a:solidFill>
            <a:prstDash val="lgDash"/>
            <a:headEnd type="none" w="sm" len="sm"/>
            <a:tailEnd type="none" w="sm" len="sm"/>
          </a:ln>
        </p:spPr>
        <p:txBody>
          <a:bodyPr/>
          <a:lstStyle/>
          <a:p>
            <a:endParaRPr lang="ar-SA"/>
          </a:p>
        </p:txBody>
      </p:sp>
      <p:sp>
        <p:nvSpPr>
          <p:cNvPr id="23" name="AutoShape 23"/>
          <p:cNvSpPr/>
          <p:nvPr/>
        </p:nvSpPr>
        <p:spPr>
          <a:xfrm>
            <a:off x="6876260" y="6180263"/>
            <a:ext cx="1008546" cy="0"/>
          </a:xfrm>
          <a:prstGeom prst="line">
            <a:avLst/>
          </a:prstGeom>
          <a:ln w="9525" cap="flat">
            <a:solidFill>
              <a:srgbClr val="1D3557"/>
            </a:solidFill>
            <a:prstDash val="lgDash"/>
            <a:headEnd type="none" w="sm" len="sm"/>
            <a:tailEnd type="none" w="sm" len="sm"/>
          </a:ln>
        </p:spPr>
        <p:txBody>
          <a:bodyPr/>
          <a:lstStyle/>
          <a:p>
            <a:endParaRPr lang="ar-SA"/>
          </a:p>
        </p:txBody>
      </p:sp>
      <p:sp>
        <p:nvSpPr>
          <p:cNvPr id="24" name="TextBox 24"/>
          <p:cNvSpPr txBox="1"/>
          <p:nvPr/>
        </p:nvSpPr>
        <p:spPr>
          <a:xfrm>
            <a:off x="2148533" y="2695662"/>
            <a:ext cx="6394933" cy="1558927"/>
          </a:xfrm>
          <a:prstGeom prst="rect">
            <a:avLst/>
          </a:prstGeom>
        </p:spPr>
        <p:txBody>
          <a:bodyPr lIns="0" tIns="0" rIns="0" bIns="0" rtlCol="0" anchor="t">
            <a:spAutoFit/>
          </a:bodyPr>
          <a:lstStyle/>
          <a:p>
            <a:pPr marL="0" lvl="0" indent="0" algn="ctr" rtl="1">
              <a:lnSpc>
                <a:spcPts val="11199"/>
              </a:lnSpc>
            </a:pPr>
            <a:r>
              <a:rPr lang="ar-EG" sz="6999" b="1">
                <a:gradFill>
                  <a:gsLst>
                    <a:gs pos="0">
                      <a:srgbClr val="DFC16E">
                        <a:alpha val="100000"/>
                      </a:srgbClr>
                    </a:gs>
                    <a:gs pos="25000">
                      <a:srgbClr val="A68018">
                        <a:alpha val="100000"/>
                      </a:srgbClr>
                    </a:gs>
                    <a:gs pos="50000">
                      <a:srgbClr val="DFC16E">
                        <a:alpha val="100000"/>
                      </a:srgbClr>
                    </a:gs>
                    <a:gs pos="75000">
                      <a:srgbClr val="A68018">
                        <a:alpha val="100000"/>
                      </a:srgbClr>
                    </a:gs>
                    <a:gs pos="100000">
                      <a:srgbClr val="DFC16E">
                        <a:alpha val="100000"/>
                      </a:srgbClr>
                    </a:gs>
                  </a:gsLst>
                  <a:lin ang="0"/>
                </a:gradFill>
                <a:latin typeface="29LT Bukra Semi Condensed Bold"/>
                <a:ea typeface="29LT Bukra Semi Condensed Bold"/>
                <a:cs typeface="29LT Bukra Semi Condensed Bold"/>
                <a:sym typeface="29LT Bukra Semi Condensed Bold"/>
                <a:rtl/>
              </a:rPr>
              <a:t>سناء سعد الدين</a:t>
            </a:r>
          </a:p>
        </p:txBody>
      </p:sp>
      <p:sp>
        <p:nvSpPr>
          <p:cNvPr id="25" name="Freeform 25"/>
          <p:cNvSpPr/>
          <p:nvPr/>
        </p:nvSpPr>
        <p:spPr>
          <a:xfrm>
            <a:off x="4694651" y="5250426"/>
            <a:ext cx="1302698" cy="1657728"/>
          </a:xfrm>
          <a:custGeom>
            <a:avLst/>
            <a:gdLst/>
            <a:ahLst/>
            <a:cxnLst/>
            <a:rect l="l" t="t" r="r" b="b"/>
            <a:pathLst>
              <a:path w="1302698" h="1657728">
                <a:moveTo>
                  <a:pt x="0" y="0"/>
                </a:moveTo>
                <a:lnTo>
                  <a:pt x="1302698" y="0"/>
                </a:lnTo>
                <a:lnTo>
                  <a:pt x="1302698" y="1657729"/>
                </a:lnTo>
                <a:lnTo>
                  <a:pt x="0" y="1657729"/>
                </a:lnTo>
                <a:lnTo>
                  <a:pt x="0" y="0"/>
                </a:lnTo>
                <a:close/>
              </a:path>
            </a:pathLst>
          </a:custGeom>
          <a:blipFill>
            <a:blip r:embed="rId4"/>
            <a:stretch>
              <a:fillRect/>
            </a:stretch>
          </a:blipFill>
        </p:spPr>
        <p:txBody>
          <a:bodyPr/>
          <a:lstStyle/>
          <a:p>
            <a:endParaRPr lang="ar-SA"/>
          </a:p>
        </p:txBody>
      </p:sp>
      <p:grpSp>
        <p:nvGrpSpPr>
          <p:cNvPr id="26" name="Group 26"/>
          <p:cNvGrpSpPr/>
          <p:nvPr/>
        </p:nvGrpSpPr>
        <p:grpSpPr>
          <a:xfrm>
            <a:off x="4854586" y="5378176"/>
            <a:ext cx="982828" cy="98282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ar-SA"/>
            </a:p>
          </p:txBody>
        </p:sp>
        <p:sp>
          <p:nvSpPr>
            <p:cNvPr id="28" name="TextBox 28"/>
            <p:cNvSpPr txBox="1"/>
            <p:nvPr/>
          </p:nvSpPr>
          <p:spPr>
            <a:xfrm>
              <a:off x="76200" y="47625"/>
              <a:ext cx="660400" cy="688975"/>
            </a:xfrm>
            <a:prstGeom prst="rect">
              <a:avLst/>
            </a:prstGeom>
          </p:spPr>
          <p:txBody>
            <a:bodyPr lIns="50262" tIns="50262" rIns="50262" bIns="50262" rtlCol="0" anchor="ctr"/>
            <a:lstStyle/>
            <a:p>
              <a:pPr algn="ctr">
                <a:lnSpc>
                  <a:spcPts val="1960"/>
                </a:lnSpc>
              </a:pPr>
              <a:endParaRPr/>
            </a:p>
          </p:txBody>
        </p:sp>
      </p:grpSp>
      <p:sp>
        <p:nvSpPr>
          <p:cNvPr id="29" name="Freeform 29"/>
          <p:cNvSpPr/>
          <p:nvPr/>
        </p:nvSpPr>
        <p:spPr>
          <a:xfrm>
            <a:off x="4894522" y="5418113"/>
            <a:ext cx="902955" cy="902955"/>
          </a:xfrm>
          <a:custGeom>
            <a:avLst/>
            <a:gdLst/>
            <a:ahLst/>
            <a:cxnLst/>
            <a:rect l="l" t="t" r="r" b="b"/>
            <a:pathLst>
              <a:path w="902955" h="902955">
                <a:moveTo>
                  <a:pt x="0" y="0"/>
                </a:moveTo>
                <a:lnTo>
                  <a:pt x="902956" y="0"/>
                </a:lnTo>
                <a:lnTo>
                  <a:pt x="902956" y="902955"/>
                </a:lnTo>
                <a:lnTo>
                  <a:pt x="0" y="90295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ar-SA"/>
          </a:p>
        </p:txBody>
      </p:sp>
      <p:sp>
        <p:nvSpPr>
          <p:cNvPr id="30" name="Freeform 30"/>
          <p:cNvSpPr/>
          <p:nvPr/>
        </p:nvSpPr>
        <p:spPr>
          <a:xfrm>
            <a:off x="4926574" y="5577246"/>
            <a:ext cx="838853" cy="682616"/>
          </a:xfrm>
          <a:custGeom>
            <a:avLst/>
            <a:gdLst/>
            <a:ahLst/>
            <a:cxnLst/>
            <a:rect l="l" t="t" r="r" b="b"/>
            <a:pathLst>
              <a:path w="838853" h="682616">
                <a:moveTo>
                  <a:pt x="0" y="0"/>
                </a:moveTo>
                <a:lnTo>
                  <a:pt x="838852" y="0"/>
                </a:lnTo>
                <a:lnTo>
                  <a:pt x="838852" y="682616"/>
                </a:lnTo>
                <a:lnTo>
                  <a:pt x="0" y="6826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ar-SA"/>
          </a:p>
        </p:txBody>
      </p:sp>
      <p:sp>
        <p:nvSpPr>
          <p:cNvPr id="31" name="TextBox 31"/>
          <p:cNvSpPr txBox="1"/>
          <p:nvPr/>
        </p:nvSpPr>
        <p:spPr>
          <a:xfrm>
            <a:off x="4923713" y="5553566"/>
            <a:ext cx="844573" cy="347259"/>
          </a:xfrm>
          <a:prstGeom prst="rect">
            <a:avLst/>
          </a:prstGeom>
        </p:spPr>
        <p:txBody>
          <a:bodyPr lIns="0" tIns="0" rIns="0" bIns="0" rtlCol="0" anchor="t">
            <a:spAutoFit/>
          </a:bodyPr>
          <a:lstStyle/>
          <a:p>
            <a:pPr algn="ctr" rtl="1">
              <a:lnSpc>
                <a:spcPts val="1286"/>
              </a:lnSpc>
            </a:pPr>
            <a:r>
              <a:rPr lang="ar-EG" sz="1090" spc="-28">
                <a:solidFill>
                  <a:srgbClr val="E3CC84"/>
                </a:solidFill>
                <a:latin typeface="29LT Bukra"/>
                <a:ea typeface="29LT Bukra"/>
                <a:cs typeface="29LT Bukra"/>
                <a:sym typeface="29LT Bukra"/>
                <a:rtl/>
              </a:rPr>
              <a:t>موظف</a:t>
            </a:r>
          </a:p>
          <a:p>
            <a:pPr algn="ctr" rtl="1">
              <a:lnSpc>
                <a:spcPts val="1286"/>
              </a:lnSpc>
            </a:pPr>
            <a:r>
              <a:rPr lang="ar-EG" sz="1090" spc="-28">
                <a:solidFill>
                  <a:srgbClr val="E3CC84"/>
                </a:solidFill>
                <a:latin typeface="29LT Bukra"/>
                <a:ea typeface="29LT Bukra"/>
                <a:cs typeface="29LT Bukra"/>
                <a:sym typeface="29LT Bukra"/>
                <a:rtl/>
              </a:rPr>
              <a:t>العــــــام</a:t>
            </a:r>
          </a:p>
        </p:txBody>
      </p:sp>
      <p:sp>
        <p:nvSpPr>
          <p:cNvPr id="32" name="TextBox 32"/>
          <p:cNvSpPr txBox="1"/>
          <p:nvPr/>
        </p:nvSpPr>
        <p:spPr>
          <a:xfrm>
            <a:off x="5036726" y="5914691"/>
            <a:ext cx="618548" cy="135542"/>
          </a:xfrm>
          <a:prstGeom prst="rect">
            <a:avLst/>
          </a:prstGeom>
        </p:spPr>
        <p:txBody>
          <a:bodyPr lIns="0" tIns="0" rIns="0" bIns="0" rtlCol="0" anchor="t">
            <a:spAutoFit/>
          </a:bodyPr>
          <a:lstStyle/>
          <a:p>
            <a:pPr algn="ctr">
              <a:lnSpc>
                <a:spcPts val="1090"/>
              </a:lnSpc>
            </a:pPr>
            <a:r>
              <a:rPr lang="en-US" sz="1090" b="1" spc="233">
                <a:solidFill>
                  <a:srgbClr val="E3CC84"/>
                </a:solidFill>
                <a:latin typeface="Cairo Bold"/>
                <a:ea typeface="Cairo Bold"/>
                <a:cs typeface="Cairo Bold"/>
                <a:sym typeface="Cairo Bold"/>
              </a:rPr>
              <a:t>2030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2391067"/>
            <a:ext cx="4891103" cy="5168933"/>
          </a:xfrm>
          <a:custGeom>
            <a:avLst/>
            <a:gdLst/>
            <a:ahLst/>
            <a:cxnLst/>
            <a:rect l="l" t="t" r="r" b="b"/>
            <a:pathLst>
              <a:path w="4891103" h="5168933">
                <a:moveTo>
                  <a:pt x="0" y="0"/>
                </a:moveTo>
                <a:lnTo>
                  <a:pt x="4891103" y="0"/>
                </a:lnTo>
                <a:lnTo>
                  <a:pt x="4891103" y="5168933"/>
                </a:lnTo>
                <a:lnTo>
                  <a:pt x="0" y="5168933"/>
                </a:lnTo>
                <a:lnTo>
                  <a:pt x="0" y="0"/>
                </a:lnTo>
                <a:close/>
              </a:path>
            </a:pathLst>
          </a:custGeom>
          <a:blipFill>
            <a:blip r:embed="rId2"/>
            <a:stretch>
              <a:fillRect/>
            </a:stretch>
          </a:blipFill>
        </p:spPr>
        <p:txBody>
          <a:bodyPr/>
          <a:lstStyle/>
          <a:p>
            <a:endParaRPr lang="ar-SA"/>
          </a:p>
        </p:txBody>
      </p:sp>
      <p:sp>
        <p:nvSpPr>
          <p:cNvPr id="3" name="Freeform 3"/>
          <p:cNvSpPr/>
          <p:nvPr/>
        </p:nvSpPr>
        <p:spPr>
          <a:xfrm flipH="1">
            <a:off x="5800897" y="2391067"/>
            <a:ext cx="4891103" cy="5168933"/>
          </a:xfrm>
          <a:custGeom>
            <a:avLst/>
            <a:gdLst/>
            <a:ahLst/>
            <a:cxnLst/>
            <a:rect l="l" t="t" r="r" b="b"/>
            <a:pathLst>
              <a:path w="4891103" h="5168933">
                <a:moveTo>
                  <a:pt x="4891103" y="0"/>
                </a:moveTo>
                <a:lnTo>
                  <a:pt x="0" y="0"/>
                </a:lnTo>
                <a:lnTo>
                  <a:pt x="0" y="5168933"/>
                </a:lnTo>
                <a:lnTo>
                  <a:pt x="4891103" y="5168933"/>
                </a:lnTo>
                <a:lnTo>
                  <a:pt x="4891103"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ar-SA"/>
          </a:p>
        </p:txBody>
      </p:sp>
      <p:sp>
        <p:nvSpPr>
          <p:cNvPr id="4" name="Freeform 4"/>
          <p:cNvSpPr/>
          <p:nvPr/>
        </p:nvSpPr>
        <p:spPr>
          <a:xfrm flipV="1">
            <a:off x="-51904" y="-86646"/>
            <a:ext cx="10795808" cy="1524908"/>
          </a:xfrm>
          <a:custGeom>
            <a:avLst/>
            <a:gdLst/>
            <a:ahLst/>
            <a:cxnLst/>
            <a:rect l="l" t="t" r="r" b="b"/>
            <a:pathLst>
              <a:path w="10795808" h="1524908">
                <a:moveTo>
                  <a:pt x="0" y="1524908"/>
                </a:moveTo>
                <a:lnTo>
                  <a:pt x="10795808" y="1524908"/>
                </a:lnTo>
                <a:lnTo>
                  <a:pt x="10795808" y="0"/>
                </a:lnTo>
                <a:lnTo>
                  <a:pt x="0" y="0"/>
                </a:lnTo>
                <a:lnTo>
                  <a:pt x="0" y="1524908"/>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ar-SA"/>
          </a:p>
        </p:txBody>
      </p:sp>
      <p:sp>
        <p:nvSpPr>
          <p:cNvPr id="5" name="Freeform 5"/>
          <p:cNvSpPr/>
          <p:nvPr/>
        </p:nvSpPr>
        <p:spPr>
          <a:xfrm>
            <a:off x="4049930" y="4738780"/>
            <a:ext cx="2592141" cy="2031590"/>
          </a:xfrm>
          <a:custGeom>
            <a:avLst/>
            <a:gdLst/>
            <a:ahLst/>
            <a:cxnLst/>
            <a:rect l="l" t="t" r="r" b="b"/>
            <a:pathLst>
              <a:path w="2592141" h="2031590">
                <a:moveTo>
                  <a:pt x="0" y="0"/>
                </a:moveTo>
                <a:lnTo>
                  <a:pt x="2592140" y="0"/>
                </a:lnTo>
                <a:lnTo>
                  <a:pt x="2592140" y="2031591"/>
                </a:lnTo>
                <a:lnTo>
                  <a:pt x="0" y="2031591"/>
                </a:lnTo>
                <a:lnTo>
                  <a:pt x="0" y="0"/>
                </a:lnTo>
                <a:close/>
              </a:path>
            </a:pathLst>
          </a:custGeom>
          <a:blipFill>
            <a:blip r:embed="rId5"/>
            <a:stretch>
              <a:fillRect/>
            </a:stretch>
          </a:blipFill>
        </p:spPr>
        <p:txBody>
          <a:bodyPr/>
          <a:lstStyle/>
          <a:p>
            <a:endParaRPr lang="ar-SA"/>
          </a:p>
        </p:txBody>
      </p:sp>
      <p:sp>
        <p:nvSpPr>
          <p:cNvPr id="6" name="Freeform 6"/>
          <p:cNvSpPr/>
          <p:nvPr/>
        </p:nvSpPr>
        <p:spPr>
          <a:xfrm>
            <a:off x="4595756" y="5066758"/>
            <a:ext cx="1500488" cy="1500488"/>
          </a:xfrm>
          <a:custGeom>
            <a:avLst/>
            <a:gdLst/>
            <a:ahLst/>
            <a:cxnLst/>
            <a:rect l="l" t="t" r="r" b="b"/>
            <a:pathLst>
              <a:path w="1500488" h="1500488">
                <a:moveTo>
                  <a:pt x="0" y="0"/>
                </a:moveTo>
                <a:lnTo>
                  <a:pt x="1500488" y="0"/>
                </a:lnTo>
                <a:lnTo>
                  <a:pt x="1500488" y="1500489"/>
                </a:lnTo>
                <a:lnTo>
                  <a:pt x="0" y="1500489"/>
                </a:lnTo>
                <a:lnTo>
                  <a:pt x="0" y="0"/>
                </a:lnTo>
                <a:close/>
              </a:path>
            </a:pathLst>
          </a:custGeom>
          <a:blipFill>
            <a:blip r:embed="rId6"/>
            <a:stretch>
              <a:fillRect/>
            </a:stretch>
          </a:blipFill>
        </p:spPr>
        <p:txBody>
          <a:bodyPr/>
          <a:lstStyle/>
          <a:p>
            <a:endParaRPr lang="ar-SA"/>
          </a:p>
        </p:txBody>
      </p:sp>
      <p:sp>
        <p:nvSpPr>
          <p:cNvPr id="7" name="TextBox 7"/>
          <p:cNvSpPr txBox="1"/>
          <p:nvPr/>
        </p:nvSpPr>
        <p:spPr>
          <a:xfrm>
            <a:off x="7378311" y="5395727"/>
            <a:ext cx="1365911" cy="460521"/>
          </a:xfrm>
          <a:prstGeom prst="rect">
            <a:avLst/>
          </a:prstGeom>
        </p:spPr>
        <p:txBody>
          <a:bodyPr lIns="0" tIns="0" rIns="0" bIns="0" rtlCol="0" anchor="t">
            <a:spAutoFit/>
          </a:bodyPr>
          <a:lstStyle/>
          <a:p>
            <a:pPr algn="ctr" rtl="1">
              <a:lnSpc>
                <a:spcPts val="3712"/>
              </a:lnSpc>
            </a:pPr>
            <a:r>
              <a:rPr lang="ar-EG" sz="2651">
                <a:solidFill>
                  <a:srgbClr val="3B4650"/>
                </a:solidFill>
                <a:latin typeface="Areej"/>
                <a:ea typeface="Areej"/>
                <a:cs typeface="Areej"/>
                <a:sym typeface="Areej"/>
                <a:rtl/>
              </a:rPr>
              <a:t>التاريخ </a:t>
            </a:r>
          </a:p>
        </p:txBody>
      </p:sp>
      <p:sp>
        <p:nvSpPr>
          <p:cNvPr id="8" name="AutoShape 8"/>
          <p:cNvSpPr/>
          <p:nvPr/>
        </p:nvSpPr>
        <p:spPr>
          <a:xfrm>
            <a:off x="7116393" y="6037224"/>
            <a:ext cx="1889747" cy="0"/>
          </a:xfrm>
          <a:prstGeom prst="line">
            <a:avLst/>
          </a:prstGeom>
          <a:ln w="38100" cap="flat">
            <a:solidFill>
              <a:srgbClr val="E6D47B"/>
            </a:solidFill>
            <a:prstDash val="solid"/>
            <a:headEnd type="none" w="sm" len="sm"/>
            <a:tailEnd type="none" w="sm" len="sm"/>
          </a:ln>
        </p:spPr>
        <p:txBody>
          <a:bodyPr/>
          <a:lstStyle/>
          <a:p>
            <a:endParaRPr lang="ar-SA"/>
          </a:p>
        </p:txBody>
      </p:sp>
      <p:sp>
        <p:nvSpPr>
          <p:cNvPr id="9" name="TextBox 9"/>
          <p:cNvSpPr txBox="1"/>
          <p:nvPr/>
        </p:nvSpPr>
        <p:spPr>
          <a:xfrm>
            <a:off x="1947778" y="5395727"/>
            <a:ext cx="1365911" cy="460521"/>
          </a:xfrm>
          <a:prstGeom prst="rect">
            <a:avLst/>
          </a:prstGeom>
        </p:spPr>
        <p:txBody>
          <a:bodyPr lIns="0" tIns="0" rIns="0" bIns="0" rtlCol="0" anchor="t">
            <a:spAutoFit/>
          </a:bodyPr>
          <a:lstStyle/>
          <a:p>
            <a:pPr algn="ctr" rtl="1">
              <a:lnSpc>
                <a:spcPts val="3712"/>
              </a:lnSpc>
            </a:pPr>
            <a:r>
              <a:rPr lang="ar-EG" sz="2651">
                <a:solidFill>
                  <a:srgbClr val="3B4650"/>
                </a:solidFill>
                <a:latin typeface="Areej"/>
                <a:ea typeface="Areej"/>
                <a:cs typeface="Areej"/>
                <a:sym typeface="Areej"/>
                <a:rtl/>
              </a:rPr>
              <a:t>التوقيع</a:t>
            </a:r>
          </a:p>
        </p:txBody>
      </p:sp>
      <p:sp>
        <p:nvSpPr>
          <p:cNvPr id="10" name="AutoShape 10"/>
          <p:cNvSpPr/>
          <p:nvPr/>
        </p:nvSpPr>
        <p:spPr>
          <a:xfrm>
            <a:off x="1685860" y="6037224"/>
            <a:ext cx="1889747" cy="0"/>
          </a:xfrm>
          <a:prstGeom prst="line">
            <a:avLst/>
          </a:prstGeom>
          <a:ln w="38100" cap="flat">
            <a:solidFill>
              <a:srgbClr val="E6D47B"/>
            </a:solidFill>
            <a:prstDash val="solid"/>
            <a:headEnd type="none" w="sm" len="sm"/>
            <a:tailEnd type="none" w="sm" len="sm"/>
          </a:ln>
        </p:spPr>
        <p:txBody>
          <a:bodyPr/>
          <a:lstStyle/>
          <a:p>
            <a:endParaRPr lang="ar-SA"/>
          </a:p>
        </p:txBody>
      </p:sp>
      <p:sp>
        <p:nvSpPr>
          <p:cNvPr id="11" name="Freeform 11"/>
          <p:cNvSpPr/>
          <p:nvPr/>
        </p:nvSpPr>
        <p:spPr>
          <a:xfrm>
            <a:off x="4308085" y="789629"/>
            <a:ext cx="2075829" cy="620154"/>
          </a:xfrm>
          <a:custGeom>
            <a:avLst/>
            <a:gdLst/>
            <a:ahLst/>
            <a:cxnLst/>
            <a:rect l="l" t="t" r="r" b="b"/>
            <a:pathLst>
              <a:path w="2075829" h="620154">
                <a:moveTo>
                  <a:pt x="0" y="0"/>
                </a:moveTo>
                <a:lnTo>
                  <a:pt x="2075830" y="0"/>
                </a:lnTo>
                <a:lnTo>
                  <a:pt x="2075830" y="620154"/>
                </a:lnTo>
                <a:lnTo>
                  <a:pt x="0" y="62015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ar-SA"/>
          </a:p>
        </p:txBody>
      </p:sp>
      <p:sp>
        <p:nvSpPr>
          <p:cNvPr id="12" name="Freeform 12"/>
          <p:cNvSpPr/>
          <p:nvPr/>
        </p:nvSpPr>
        <p:spPr>
          <a:xfrm>
            <a:off x="4330742" y="1518100"/>
            <a:ext cx="2030516" cy="116755"/>
          </a:xfrm>
          <a:custGeom>
            <a:avLst/>
            <a:gdLst/>
            <a:ahLst/>
            <a:cxnLst/>
            <a:rect l="l" t="t" r="r" b="b"/>
            <a:pathLst>
              <a:path w="2030516" h="116755">
                <a:moveTo>
                  <a:pt x="0" y="0"/>
                </a:moveTo>
                <a:lnTo>
                  <a:pt x="2030516" y="0"/>
                </a:lnTo>
                <a:lnTo>
                  <a:pt x="2030516" y="116754"/>
                </a:lnTo>
                <a:lnTo>
                  <a:pt x="0" y="11675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ar-SA"/>
          </a:p>
        </p:txBody>
      </p:sp>
      <p:sp>
        <p:nvSpPr>
          <p:cNvPr id="13" name="TextBox 13"/>
          <p:cNvSpPr txBox="1"/>
          <p:nvPr/>
        </p:nvSpPr>
        <p:spPr>
          <a:xfrm>
            <a:off x="2548302" y="1700223"/>
            <a:ext cx="5595395" cy="724474"/>
          </a:xfrm>
          <a:prstGeom prst="rect">
            <a:avLst/>
          </a:prstGeom>
        </p:spPr>
        <p:txBody>
          <a:bodyPr lIns="0" tIns="0" rIns="0" bIns="0" rtlCol="0" anchor="t">
            <a:spAutoFit/>
          </a:bodyPr>
          <a:lstStyle/>
          <a:p>
            <a:pPr algn="ctr" rtl="1">
              <a:lnSpc>
                <a:spcPts val="5563"/>
              </a:lnSpc>
            </a:pPr>
            <a:r>
              <a:rPr lang="ar-EG" sz="3973">
                <a:solidFill>
                  <a:srgbClr val="3B4650"/>
                </a:solidFill>
                <a:latin typeface="Galaxy"/>
                <a:ea typeface="Galaxy"/>
                <a:cs typeface="Galaxy"/>
                <a:sym typeface="Galaxy"/>
                <a:rtl/>
              </a:rPr>
              <a:t>شهادة شكر وتقدير</a:t>
            </a:r>
          </a:p>
        </p:txBody>
      </p:sp>
      <p:sp>
        <p:nvSpPr>
          <p:cNvPr id="14" name="TextBox 14"/>
          <p:cNvSpPr txBox="1"/>
          <p:nvPr/>
        </p:nvSpPr>
        <p:spPr>
          <a:xfrm>
            <a:off x="3447711" y="2551976"/>
            <a:ext cx="3796578" cy="308362"/>
          </a:xfrm>
          <a:prstGeom prst="rect">
            <a:avLst/>
          </a:prstGeom>
        </p:spPr>
        <p:txBody>
          <a:bodyPr lIns="0" tIns="0" rIns="0" bIns="0" rtlCol="0" anchor="t">
            <a:spAutoFit/>
          </a:bodyPr>
          <a:lstStyle/>
          <a:p>
            <a:pPr algn="ctr" rtl="1">
              <a:lnSpc>
                <a:spcPts val="2547"/>
              </a:lnSpc>
            </a:pPr>
            <a:r>
              <a:rPr lang="ar-EG" sz="1819">
                <a:solidFill>
                  <a:srgbClr val="3B4650"/>
                </a:solidFill>
                <a:latin typeface="Helvetica World"/>
                <a:ea typeface="Helvetica World"/>
                <a:cs typeface="Helvetica World"/>
                <a:sym typeface="Helvetica World"/>
                <a:rtl/>
              </a:rPr>
              <a:t>تمنح هذه الشهادة بكل فخر إلي الطالب</a:t>
            </a:r>
          </a:p>
        </p:txBody>
      </p:sp>
      <p:sp>
        <p:nvSpPr>
          <p:cNvPr id="15" name="TextBox 15"/>
          <p:cNvSpPr txBox="1"/>
          <p:nvPr/>
        </p:nvSpPr>
        <p:spPr>
          <a:xfrm>
            <a:off x="2536264" y="3761519"/>
            <a:ext cx="5619473" cy="624836"/>
          </a:xfrm>
          <a:prstGeom prst="rect">
            <a:avLst/>
          </a:prstGeom>
        </p:spPr>
        <p:txBody>
          <a:bodyPr lIns="0" tIns="0" rIns="0" bIns="0" rtlCol="0" anchor="t">
            <a:spAutoFit/>
          </a:bodyPr>
          <a:lstStyle/>
          <a:p>
            <a:pPr algn="ctr" rtl="1">
              <a:lnSpc>
                <a:spcPts val="2547"/>
              </a:lnSpc>
            </a:pPr>
            <a:r>
              <a:rPr lang="ar-EG" sz="1819">
                <a:solidFill>
                  <a:srgbClr val="3B4650"/>
                </a:solidFill>
                <a:latin typeface="Helvetica World"/>
                <a:ea typeface="Helvetica World"/>
                <a:cs typeface="Helvetica World"/>
                <a:sym typeface="Helvetica World"/>
                <a:rtl/>
              </a:rPr>
              <a:t>تقديرًا لجهوده المتميزة وتفوقه، وحرصه المستمر على تحقيق أفضل النتائج، مع أطيب التمنيات له بمواصلة التقدم والاستمرار في طريق النجاح</a:t>
            </a:r>
          </a:p>
        </p:txBody>
      </p:sp>
      <p:sp>
        <p:nvSpPr>
          <p:cNvPr id="16" name="TextBox 16"/>
          <p:cNvSpPr txBox="1"/>
          <p:nvPr/>
        </p:nvSpPr>
        <p:spPr>
          <a:xfrm>
            <a:off x="3632555" y="2845976"/>
            <a:ext cx="3426891" cy="834656"/>
          </a:xfrm>
          <a:prstGeom prst="rect">
            <a:avLst/>
          </a:prstGeom>
        </p:spPr>
        <p:txBody>
          <a:bodyPr lIns="0" tIns="0" rIns="0" bIns="0" rtlCol="0" anchor="t">
            <a:spAutoFit/>
          </a:bodyPr>
          <a:lstStyle/>
          <a:p>
            <a:pPr algn="ctr" rtl="1">
              <a:lnSpc>
                <a:spcPts val="6495"/>
              </a:lnSpc>
            </a:pPr>
            <a:r>
              <a:rPr lang="ar-EG" sz="4639">
                <a:solidFill>
                  <a:srgbClr val="3B4650"/>
                </a:solidFill>
                <a:latin typeface="DG Ghareeb"/>
                <a:ea typeface="DG Ghareeb"/>
                <a:cs typeface="DG Ghareeb"/>
                <a:sym typeface="DG Ghareeb"/>
                <a:rtl/>
              </a:rPr>
              <a:t>محمد أحمد</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DC"/>
        </a:solidFill>
        <a:effectLst/>
      </p:bgPr>
    </p:bg>
    <p:spTree>
      <p:nvGrpSpPr>
        <p:cNvPr id="1" name=""/>
        <p:cNvGrpSpPr/>
        <p:nvPr/>
      </p:nvGrpSpPr>
      <p:grpSpPr>
        <a:xfrm>
          <a:off x="0" y="0"/>
          <a:ext cx="0" cy="0"/>
          <a:chOff x="0" y="0"/>
          <a:chExt cx="0" cy="0"/>
        </a:xfrm>
      </p:grpSpPr>
      <p:grpSp>
        <p:nvGrpSpPr>
          <p:cNvPr id="2" name="Group 2"/>
          <p:cNvGrpSpPr/>
          <p:nvPr/>
        </p:nvGrpSpPr>
        <p:grpSpPr>
          <a:xfrm>
            <a:off x="118770" y="118339"/>
            <a:ext cx="10454460" cy="7323323"/>
            <a:chOff x="0" y="0"/>
            <a:chExt cx="43483393" cy="30460008"/>
          </a:xfrm>
        </p:grpSpPr>
        <p:sp>
          <p:nvSpPr>
            <p:cNvPr id="3" name="Freeform 3"/>
            <p:cNvSpPr/>
            <p:nvPr/>
          </p:nvSpPr>
          <p:spPr>
            <a:xfrm>
              <a:off x="0" y="0"/>
              <a:ext cx="43483392" cy="30460007"/>
            </a:xfrm>
            <a:custGeom>
              <a:avLst/>
              <a:gdLst/>
              <a:ahLst/>
              <a:cxnLst/>
              <a:rect l="l" t="t" r="r" b="b"/>
              <a:pathLst>
                <a:path w="43483392" h="30460007">
                  <a:moveTo>
                    <a:pt x="43483392" y="279400"/>
                  </a:moveTo>
                  <a:lnTo>
                    <a:pt x="43483392" y="0"/>
                  </a:lnTo>
                  <a:lnTo>
                    <a:pt x="0" y="0"/>
                  </a:lnTo>
                  <a:lnTo>
                    <a:pt x="0" y="30460007"/>
                  </a:lnTo>
                  <a:lnTo>
                    <a:pt x="43483392" y="30460007"/>
                  </a:lnTo>
                  <a:lnTo>
                    <a:pt x="43483392" y="279400"/>
                  </a:lnTo>
                  <a:close/>
                  <a:moveTo>
                    <a:pt x="43404653" y="279400"/>
                  </a:moveTo>
                  <a:lnTo>
                    <a:pt x="43404653" y="30381268"/>
                  </a:lnTo>
                  <a:lnTo>
                    <a:pt x="78740" y="30381268"/>
                  </a:lnTo>
                  <a:lnTo>
                    <a:pt x="78740" y="78740"/>
                  </a:lnTo>
                  <a:lnTo>
                    <a:pt x="43404653" y="78740"/>
                  </a:lnTo>
                  <a:lnTo>
                    <a:pt x="43404653" y="279400"/>
                  </a:lnTo>
                  <a:close/>
                </a:path>
              </a:pathLst>
            </a:custGeom>
            <a:solidFill>
              <a:srgbClr val="000000"/>
            </a:solidFill>
          </p:spPr>
          <p:txBody>
            <a:bodyPr/>
            <a:lstStyle/>
            <a:p>
              <a:endParaRPr lang="ar-SA"/>
            </a:p>
          </p:txBody>
        </p:sp>
      </p:grpSp>
      <p:grpSp>
        <p:nvGrpSpPr>
          <p:cNvPr id="4" name="Group 4"/>
          <p:cNvGrpSpPr/>
          <p:nvPr/>
        </p:nvGrpSpPr>
        <p:grpSpPr>
          <a:xfrm>
            <a:off x="229890" y="251436"/>
            <a:ext cx="10232219" cy="7057129"/>
            <a:chOff x="0" y="0"/>
            <a:chExt cx="12544091" cy="8651619"/>
          </a:xfrm>
        </p:grpSpPr>
        <p:sp>
          <p:nvSpPr>
            <p:cNvPr id="5" name="Freeform 5"/>
            <p:cNvSpPr/>
            <p:nvPr/>
          </p:nvSpPr>
          <p:spPr>
            <a:xfrm>
              <a:off x="0" y="0"/>
              <a:ext cx="12545361" cy="8651618"/>
            </a:xfrm>
            <a:custGeom>
              <a:avLst/>
              <a:gdLst/>
              <a:ahLst/>
              <a:cxnLst/>
              <a:rect l="l" t="t" r="r" b="b"/>
              <a:pathLst>
                <a:path w="12545361" h="8651618">
                  <a:moveTo>
                    <a:pt x="60960" y="482600"/>
                  </a:moveTo>
                  <a:cubicBezTo>
                    <a:pt x="289560" y="476250"/>
                    <a:pt x="474980" y="290830"/>
                    <a:pt x="481330" y="60960"/>
                  </a:cubicBezTo>
                  <a:lnTo>
                    <a:pt x="1273376" y="60960"/>
                  </a:lnTo>
                  <a:lnTo>
                    <a:pt x="1273376" y="0"/>
                  </a:lnTo>
                  <a:lnTo>
                    <a:pt x="417830" y="0"/>
                  </a:lnTo>
                  <a:lnTo>
                    <a:pt x="419100" y="31750"/>
                  </a:lnTo>
                  <a:lnTo>
                    <a:pt x="419100" y="49530"/>
                  </a:lnTo>
                  <a:cubicBezTo>
                    <a:pt x="419100" y="254000"/>
                    <a:pt x="252730" y="421640"/>
                    <a:pt x="46990" y="421640"/>
                  </a:cubicBezTo>
                  <a:lnTo>
                    <a:pt x="30480" y="421640"/>
                  </a:lnTo>
                  <a:lnTo>
                    <a:pt x="0" y="420370"/>
                  </a:lnTo>
                  <a:lnTo>
                    <a:pt x="0" y="814705"/>
                  </a:lnTo>
                  <a:lnTo>
                    <a:pt x="60960" y="814705"/>
                  </a:lnTo>
                  <a:lnTo>
                    <a:pt x="60960" y="482600"/>
                  </a:lnTo>
                  <a:close/>
                  <a:moveTo>
                    <a:pt x="196850" y="599440"/>
                  </a:moveTo>
                  <a:cubicBezTo>
                    <a:pt x="392430" y="546100"/>
                    <a:pt x="546100" y="393700"/>
                    <a:pt x="598170" y="196850"/>
                  </a:cubicBezTo>
                  <a:lnTo>
                    <a:pt x="1273376" y="196850"/>
                  </a:lnTo>
                  <a:lnTo>
                    <a:pt x="1273376" y="181610"/>
                  </a:lnTo>
                  <a:lnTo>
                    <a:pt x="585470" y="181610"/>
                  </a:lnTo>
                  <a:lnTo>
                    <a:pt x="584200" y="187960"/>
                  </a:lnTo>
                  <a:cubicBezTo>
                    <a:pt x="534670" y="383540"/>
                    <a:pt x="382270" y="535940"/>
                    <a:pt x="186690" y="586740"/>
                  </a:cubicBezTo>
                  <a:lnTo>
                    <a:pt x="180340" y="588010"/>
                  </a:lnTo>
                  <a:lnTo>
                    <a:pt x="180340" y="814705"/>
                  </a:lnTo>
                  <a:lnTo>
                    <a:pt x="195580" y="814705"/>
                  </a:lnTo>
                  <a:lnTo>
                    <a:pt x="196850" y="599440"/>
                  </a:lnTo>
                  <a:close/>
                  <a:moveTo>
                    <a:pt x="0" y="814705"/>
                  </a:moveTo>
                  <a:lnTo>
                    <a:pt x="60960" y="814705"/>
                  </a:lnTo>
                  <a:lnTo>
                    <a:pt x="60960" y="7787021"/>
                  </a:lnTo>
                  <a:lnTo>
                    <a:pt x="0" y="7787021"/>
                  </a:lnTo>
                  <a:lnTo>
                    <a:pt x="0" y="814705"/>
                  </a:lnTo>
                  <a:close/>
                  <a:moveTo>
                    <a:pt x="181610" y="814705"/>
                  </a:moveTo>
                  <a:lnTo>
                    <a:pt x="196850" y="814705"/>
                  </a:lnTo>
                  <a:lnTo>
                    <a:pt x="196850" y="7787021"/>
                  </a:lnTo>
                  <a:lnTo>
                    <a:pt x="181610" y="7787021"/>
                  </a:lnTo>
                  <a:lnTo>
                    <a:pt x="181610" y="814705"/>
                  </a:lnTo>
                  <a:close/>
                  <a:moveTo>
                    <a:pt x="1273376" y="8590659"/>
                  </a:moveTo>
                  <a:lnTo>
                    <a:pt x="11371666" y="8590659"/>
                  </a:lnTo>
                  <a:lnTo>
                    <a:pt x="11371666" y="8651618"/>
                  </a:lnTo>
                  <a:lnTo>
                    <a:pt x="1273376" y="8651618"/>
                  </a:lnTo>
                  <a:lnTo>
                    <a:pt x="1273376" y="8590659"/>
                  </a:lnTo>
                  <a:close/>
                  <a:moveTo>
                    <a:pt x="1273376" y="8454768"/>
                  </a:moveTo>
                  <a:lnTo>
                    <a:pt x="11371666" y="8454768"/>
                  </a:lnTo>
                  <a:lnTo>
                    <a:pt x="11371666" y="8470009"/>
                  </a:lnTo>
                  <a:lnTo>
                    <a:pt x="1273376" y="8470009"/>
                  </a:lnTo>
                  <a:lnTo>
                    <a:pt x="1273376" y="8454768"/>
                  </a:lnTo>
                  <a:close/>
                  <a:moveTo>
                    <a:pt x="481330" y="8590659"/>
                  </a:moveTo>
                  <a:cubicBezTo>
                    <a:pt x="480060" y="8356979"/>
                    <a:pt x="293370" y="8167749"/>
                    <a:pt x="60960" y="8160129"/>
                  </a:cubicBezTo>
                  <a:lnTo>
                    <a:pt x="60960" y="7785177"/>
                  </a:lnTo>
                  <a:lnTo>
                    <a:pt x="0" y="7785177"/>
                  </a:lnTo>
                  <a:lnTo>
                    <a:pt x="0" y="8222359"/>
                  </a:lnTo>
                  <a:lnTo>
                    <a:pt x="35560" y="8221089"/>
                  </a:lnTo>
                  <a:lnTo>
                    <a:pt x="49530" y="8221089"/>
                  </a:lnTo>
                  <a:cubicBezTo>
                    <a:pt x="254000" y="8221089"/>
                    <a:pt x="421640" y="8387459"/>
                    <a:pt x="421640" y="8593199"/>
                  </a:cubicBezTo>
                  <a:cubicBezTo>
                    <a:pt x="421640" y="8600818"/>
                    <a:pt x="421640" y="8608439"/>
                    <a:pt x="420370" y="8618599"/>
                  </a:cubicBezTo>
                  <a:lnTo>
                    <a:pt x="417830" y="8651618"/>
                  </a:lnTo>
                  <a:lnTo>
                    <a:pt x="1278799" y="8651618"/>
                  </a:lnTo>
                  <a:lnTo>
                    <a:pt x="1278799" y="8590659"/>
                  </a:lnTo>
                  <a:lnTo>
                    <a:pt x="481330" y="8590659"/>
                  </a:lnTo>
                  <a:close/>
                  <a:moveTo>
                    <a:pt x="600710" y="8454768"/>
                  </a:moveTo>
                  <a:cubicBezTo>
                    <a:pt x="549910" y="8255379"/>
                    <a:pt x="397510" y="8097899"/>
                    <a:pt x="198120" y="8044559"/>
                  </a:cubicBezTo>
                  <a:lnTo>
                    <a:pt x="198120" y="7787021"/>
                  </a:lnTo>
                  <a:lnTo>
                    <a:pt x="182880" y="7787021"/>
                  </a:lnTo>
                  <a:lnTo>
                    <a:pt x="182880" y="8057259"/>
                  </a:lnTo>
                  <a:lnTo>
                    <a:pt x="189230" y="8058529"/>
                  </a:lnTo>
                  <a:cubicBezTo>
                    <a:pt x="387350" y="8110599"/>
                    <a:pt x="541020" y="8265539"/>
                    <a:pt x="588010" y="8464929"/>
                  </a:cubicBezTo>
                  <a:lnTo>
                    <a:pt x="589280" y="8471279"/>
                  </a:lnTo>
                  <a:lnTo>
                    <a:pt x="1278799" y="8471279"/>
                  </a:lnTo>
                  <a:lnTo>
                    <a:pt x="1278799" y="8456039"/>
                  </a:lnTo>
                  <a:lnTo>
                    <a:pt x="600710" y="8454768"/>
                  </a:lnTo>
                  <a:close/>
                  <a:moveTo>
                    <a:pt x="12483131" y="8160129"/>
                  </a:moveTo>
                  <a:cubicBezTo>
                    <a:pt x="12248181" y="8163939"/>
                    <a:pt x="12057681" y="8354439"/>
                    <a:pt x="12056411" y="8590659"/>
                  </a:cubicBezTo>
                  <a:lnTo>
                    <a:pt x="11366243" y="8590659"/>
                  </a:lnTo>
                  <a:lnTo>
                    <a:pt x="11366243" y="8651618"/>
                  </a:lnTo>
                  <a:lnTo>
                    <a:pt x="12121181" y="8651618"/>
                  </a:lnTo>
                  <a:lnTo>
                    <a:pt x="12118641" y="8618599"/>
                  </a:lnTo>
                  <a:cubicBezTo>
                    <a:pt x="12117371" y="8608439"/>
                    <a:pt x="12117371" y="8599549"/>
                    <a:pt x="12117371" y="8593199"/>
                  </a:cubicBezTo>
                  <a:cubicBezTo>
                    <a:pt x="12117371" y="8388729"/>
                    <a:pt x="12283741" y="8221089"/>
                    <a:pt x="12489481" y="8221089"/>
                  </a:cubicBezTo>
                  <a:cubicBezTo>
                    <a:pt x="12497101" y="8221089"/>
                    <a:pt x="12504721" y="8221089"/>
                    <a:pt x="12512341" y="8222359"/>
                  </a:cubicBezTo>
                  <a:lnTo>
                    <a:pt x="12545361" y="8224899"/>
                  </a:lnTo>
                  <a:lnTo>
                    <a:pt x="12545361" y="7787021"/>
                  </a:lnTo>
                  <a:lnTo>
                    <a:pt x="12484401" y="7787021"/>
                  </a:lnTo>
                  <a:lnTo>
                    <a:pt x="12483131" y="8160129"/>
                  </a:lnTo>
                  <a:close/>
                  <a:moveTo>
                    <a:pt x="12347241" y="8042018"/>
                  </a:moveTo>
                  <a:cubicBezTo>
                    <a:pt x="12147851" y="8094089"/>
                    <a:pt x="11987831" y="8254109"/>
                    <a:pt x="11938301" y="8453499"/>
                  </a:cubicBezTo>
                  <a:lnTo>
                    <a:pt x="11371666" y="8453499"/>
                  </a:lnTo>
                  <a:lnTo>
                    <a:pt x="11371666" y="8468739"/>
                  </a:lnTo>
                  <a:lnTo>
                    <a:pt x="11951001" y="8468739"/>
                  </a:lnTo>
                  <a:lnTo>
                    <a:pt x="11952271" y="8462389"/>
                  </a:lnTo>
                  <a:cubicBezTo>
                    <a:pt x="12000531" y="8262999"/>
                    <a:pt x="12159281" y="8102979"/>
                    <a:pt x="12357401" y="8054719"/>
                  </a:cubicBezTo>
                  <a:lnTo>
                    <a:pt x="12363751" y="8053449"/>
                  </a:lnTo>
                  <a:lnTo>
                    <a:pt x="12363751" y="7783332"/>
                  </a:lnTo>
                  <a:lnTo>
                    <a:pt x="12348511" y="7783332"/>
                  </a:lnTo>
                  <a:lnTo>
                    <a:pt x="12347241" y="8042019"/>
                  </a:lnTo>
                  <a:close/>
                  <a:moveTo>
                    <a:pt x="12483131" y="814705"/>
                  </a:moveTo>
                  <a:lnTo>
                    <a:pt x="12544091" y="814705"/>
                  </a:lnTo>
                  <a:lnTo>
                    <a:pt x="12544091" y="7787022"/>
                  </a:lnTo>
                  <a:lnTo>
                    <a:pt x="12483131" y="7787022"/>
                  </a:lnTo>
                  <a:lnTo>
                    <a:pt x="12483131" y="814705"/>
                  </a:lnTo>
                  <a:close/>
                  <a:moveTo>
                    <a:pt x="12347241" y="814705"/>
                  </a:moveTo>
                  <a:lnTo>
                    <a:pt x="12362481" y="814705"/>
                  </a:lnTo>
                  <a:lnTo>
                    <a:pt x="12362481" y="7787022"/>
                  </a:lnTo>
                  <a:lnTo>
                    <a:pt x="12347241" y="7787022"/>
                  </a:lnTo>
                  <a:lnTo>
                    <a:pt x="12347241" y="814705"/>
                  </a:lnTo>
                  <a:close/>
                  <a:moveTo>
                    <a:pt x="12056411" y="60960"/>
                  </a:moveTo>
                  <a:cubicBezTo>
                    <a:pt x="12062761" y="292100"/>
                    <a:pt x="12250720" y="480060"/>
                    <a:pt x="12483131" y="482600"/>
                  </a:cubicBezTo>
                  <a:lnTo>
                    <a:pt x="12483131" y="812861"/>
                  </a:lnTo>
                  <a:lnTo>
                    <a:pt x="12544091" y="812861"/>
                  </a:lnTo>
                  <a:lnTo>
                    <a:pt x="12544091" y="419100"/>
                  </a:lnTo>
                  <a:lnTo>
                    <a:pt x="12511070" y="421640"/>
                  </a:lnTo>
                  <a:cubicBezTo>
                    <a:pt x="12503451" y="421640"/>
                    <a:pt x="12495831" y="422910"/>
                    <a:pt x="12488211" y="422910"/>
                  </a:cubicBezTo>
                  <a:cubicBezTo>
                    <a:pt x="12283741" y="422910"/>
                    <a:pt x="12116101" y="256540"/>
                    <a:pt x="12116101" y="50800"/>
                  </a:cubicBezTo>
                  <a:lnTo>
                    <a:pt x="12116101" y="33020"/>
                  </a:lnTo>
                  <a:lnTo>
                    <a:pt x="12117370" y="1270"/>
                  </a:lnTo>
                  <a:lnTo>
                    <a:pt x="11355396" y="1270"/>
                  </a:lnTo>
                  <a:lnTo>
                    <a:pt x="11355396" y="62230"/>
                  </a:lnTo>
                  <a:lnTo>
                    <a:pt x="12056411" y="60960"/>
                  </a:lnTo>
                  <a:close/>
                  <a:moveTo>
                    <a:pt x="11939570" y="196850"/>
                  </a:moveTo>
                  <a:cubicBezTo>
                    <a:pt x="11992911" y="394970"/>
                    <a:pt x="12147851" y="549910"/>
                    <a:pt x="12347241" y="600710"/>
                  </a:cubicBezTo>
                  <a:lnTo>
                    <a:pt x="12347241" y="812861"/>
                  </a:lnTo>
                  <a:lnTo>
                    <a:pt x="12362481" y="812861"/>
                  </a:lnTo>
                  <a:lnTo>
                    <a:pt x="12362481" y="589280"/>
                  </a:lnTo>
                  <a:lnTo>
                    <a:pt x="12356131" y="588010"/>
                  </a:lnTo>
                  <a:cubicBezTo>
                    <a:pt x="12158011" y="539750"/>
                    <a:pt x="12003070" y="386080"/>
                    <a:pt x="11952270" y="187960"/>
                  </a:cubicBezTo>
                  <a:lnTo>
                    <a:pt x="11951001" y="181610"/>
                  </a:lnTo>
                  <a:lnTo>
                    <a:pt x="11366242" y="181610"/>
                  </a:lnTo>
                  <a:lnTo>
                    <a:pt x="11366242" y="196850"/>
                  </a:lnTo>
                  <a:lnTo>
                    <a:pt x="11939570" y="196850"/>
                  </a:lnTo>
                  <a:close/>
                  <a:moveTo>
                    <a:pt x="1273376" y="0"/>
                  </a:moveTo>
                  <a:lnTo>
                    <a:pt x="11371666" y="0"/>
                  </a:lnTo>
                  <a:lnTo>
                    <a:pt x="11371666" y="60960"/>
                  </a:lnTo>
                  <a:lnTo>
                    <a:pt x="1273376" y="60960"/>
                  </a:lnTo>
                  <a:lnTo>
                    <a:pt x="1273376" y="0"/>
                  </a:lnTo>
                  <a:close/>
                  <a:moveTo>
                    <a:pt x="1273376" y="181610"/>
                  </a:moveTo>
                  <a:lnTo>
                    <a:pt x="11371666" y="181610"/>
                  </a:lnTo>
                  <a:lnTo>
                    <a:pt x="11371666" y="196850"/>
                  </a:lnTo>
                  <a:lnTo>
                    <a:pt x="1273376" y="196850"/>
                  </a:lnTo>
                  <a:lnTo>
                    <a:pt x="1273376" y="181610"/>
                  </a:lnTo>
                  <a:close/>
                </a:path>
              </a:pathLst>
            </a:custGeom>
            <a:solidFill>
              <a:srgbClr val="004AAD"/>
            </a:solidFill>
          </p:spPr>
          <p:txBody>
            <a:bodyPr/>
            <a:lstStyle/>
            <a:p>
              <a:endParaRPr lang="ar-SA"/>
            </a:p>
          </p:txBody>
        </p:sp>
      </p:grpSp>
      <p:sp>
        <p:nvSpPr>
          <p:cNvPr id="6" name="Freeform 6"/>
          <p:cNvSpPr/>
          <p:nvPr/>
        </p:nvSpPr>
        <p:spPr>
          <a:xfrm>
            <a:off x="4604987" y="5019845"/>
            <a:ext cx="1482025" cy="1884929"/>
          </a:xfrm>
          <a:custGeom>
            <a:avLst/>
            <a:gdLst/>
            <a:ahLst/>
            <a:cxnLst/>
            <a:rect l="l" t="t" r="r" b="b"/>
            <a:pathLst>
              <a:path w="1482025" h="1884929">
                <a:moveTo>
                  <a:pt x="0" y="0"/>
                </a:moveTo>
                <a:lnTo>
                  <a:pt x="1482026" y="0"/>
                </a:lnTo>
                <a:lnTo>
                  <a:pt x="1482026" y="1884929"/>
                </a:lnTo>
                <a:lnTo>
                  <a:pt x="0" y="1884929"/>
                </a:lnTo>
                <a:lnTo>
                  <a:pt x="0" y="0"/>
                </a:lnTo>
                <a:close/>
              </a:path>
            </a:pathLst>
          </a:custGeom>
          <a:blipFill>
            <a:blip r:embed="rId2"/>
            <a:stretch>
              <a:fillRect/>
            </a:stretch>
          </a:blipFill>
        </p:spPr>
        <p:txBody>
          <a:bodyPr/>
          <a:lstStyle/>
          <a:p>
            <a:endParaRPr lang="ar-SA"/>
          </a:p>
        </p:txBody>
      </p:sp>
      <p:grpSp>
        <p:nvGrpSpPr>
          <p:cNvPr id="7" name="Group 7"/>
          <p:cNvGrpSpPr/>
          <p:nvPr/>
        </p:nvGrpSpPr>
        <p:grpSpPr>
          <a:xfrm>
            <a:off x="1702292" y="6388909"/>
            <a:ext cx="2077554" cy="66538"/>
            <a:chOff x="0" y="0"/>
            <a:chExt cx="13759842" cy="440690"/>
          </a:xfrm>
        </p:grpSpPr>
        <p:sp>
          <p:nvSpPr>
            <p:cNvPr id="8" name="Freeform 8"/>
            <p:cNvSpPr/>
            <p:nvPr/>
          </p:nvSpPr>
          <p:spPr>
            <a:xfrm>
              <a:off x="0" y="0"/>
              <a:ext cx="13759842" cy="440690"/>
            </a:xfrm>
            <a:custGeom>
              <a:avLst/>
              <a:gdLst/>
              <a:ahLst/>
              <a:cxnLst/>
              <a:rect l="l" t="t" r="r" b="b"/>
              <a:pathLst>
                <a:path w="13759842" h="440690">
                  <a:moveTo>
                    <a:pt x="13721742" y="0"/>
                  </a:moveTo>
                  <a:cubicBezTo>
                    <a:pt x="13700151" y="0"/>
                    <a:pt x="13683642" y="16510"/>
                    <a:pt x="13683642" y="38100"/>
                  </a:cubicBezTo>
                  <a:lnTo>
                    <a:pt x="13683642" y="193040"/>
                  </a:lnTo>
                  <a:lnTo>
                    <a:pt x="76200" y="193040"/>
                  </a:lnTo>
                  <a:lnTo>
                    <a:pt x="76200" y="38100"/>
                  </a:lnTo>
                  <a:cubicBezTo>
                    <a:pt x="76200" y="16510"/>
                    <a:pt x="59690" y="0"/>
                    <a:pt x="38100" y="0"/>
                  </a:cubicBezTo>
                  <a:cubicBezTo>
                    <a:pt x="16510" y="0"/>
                    <a:pt x="0" y="16510"/>
                    <a:pt x="0" y="38100"/>
                  </a:cubicBezTo>
                  <a:lnTo>
                    <a:pt x="0" y="402590"/>
                  </a:lnTo>
                  <a:cubicBezTo>
                    <a:pt x="0" y="424180"/>
                    <a:pt x="16510" y="440690"/>
                    <a:pt x="38100" y="440690"/>
                  </a:cubicBezTo>
                  <a:cubicBezTo>
                    <a:pt x="59690" y="440690"/>
                    <a:pt x="76200" y="424180"/>
                    <a:pt x="76200" y="402590"/>
                  </a:cubicBezTo>
                  <a:lnTo>
                    <a:pt x="76200" y="269240"/>
                  </a:lnTo>
                  <a:lnTo>
                    <a:pt x="13683642" y="269240"/>
                  </a:lnTo>
                  <a:lnTo>
                    <a:pt x="13683642" y="402590"/>
                  </a:lnTo>
                  <a:cubicBezTo>
                    <a:pt x="13683642" y="424180"/>
                    <a:pt x="13700151" y="440690"/>
                    <a:pt x="13721742" y="440690"/>
                  </a:cubicBezTo>
                  <a:cubicBezTo>
                    <a:pt x="13743332" y="440690"/>
                    <a:pt x="13759842" y="424180"/>
                    <a:pt x="13759842" y="402590"/>
                  </a:cubicBezTo>
                  <a:lnTo>
                    <a:pt x="13759842" y="38100"/>
                  </a:lnTo>
                  <a:cubicBezTo>
                    <a:pt x="13759842" y="16510"/>
                    <a:pt x="13742062" y="0"/>
                    <a:pt x="13721742" y="0"/>
                  </a:cubicBezTo>
                  <a:close/>
                </a:path>
              </a:pathLst>
            </a:custGeom>
            <a:solidFill>
              <a:srgbClr val="000000"/>
            </a:solidFill>
          </p:spPr>
          <p:txBody>
            <a:bodyPr/>
            <a:lstStyle/>
            <a:p>
              <a:endParaRPr lang="ar-SA"/>
            </a:p>
          </p:txBody>
        </p:sp>
      </p:grpSp>
      <p:grpSp>
        <p:nvGrpSpPr>
          <p:cNvPr id="9" name="Group 9"/>
          <p:cNvGrpSpPr/>
          <p:nvPr/>
        </p:nvGrpSpPr>
        <p:grpSpPr>
          <a:xfrm>
            <a:off x="6912154" y="6388909"/>
            <a:ext cx="2077554" cy="66538"/>
            <a:chOff x="0" y="0"/>
            <a:chExt cx="13759842" cy="440690"/>
          </a:xfrm>
        </p:grpSpPr>
        <p:sp>
          <p:nvSpPr>
            <p:cNvPr id="10" name="Freeform 10"/>
            <p:cNvSpPr/>
            <p:nvPr/>
          </p:nvSpPr>
          <p:spPr>
            <a:xfrm>
              <a:off x="0" y="0"/>
              <a:ext cx="13759842" cy="440690"/>
            </a:xfrm>
            <a:custGeom>
              <a:avLst/>
              <a:gdLst/>
              <a:ahLst/>
              <a:cxnLst/>
              <a:rect l="l" t="t" r="r" b="b"/>
              <a:pathLst>
                <a:path w="13759842" h="440690">
                  <a:moveTo>
                    <a:pt x="13721742" y="0"/>
                  </a:moveTo>
                  <a:cubicBezTo>
                    <a:pt x="13700151" y="0"/>
                    <a:pt x="13683642" y="16510"/>
                    <a:pt x="13683642" y="38100"/>
                  </a:cubicBezTo>
                  <a:lnTo>
                    <a:pt x="13683642" y="193040"/>
                  </a:lnTo>
                  <a:lnTo>
                    <a:pt x="76200" y="193040"/>
                  </a:lnTo>
                  <a:lnTo>
                    <a:pt x="76200" y="38100"/>
                  </a:lnTo>
                  <a:cubicBezTo>
                    <a:pt x="76200" y="16510"/>
                    <a:pt x="59690" y="0"/>
                    <a:pt x="38100" y="0"/>
                  </a:cubicBezTo>
                  <a:cubicBezTo>
                    <a:pt x="16510" y="0"/>
                    <a:pt x="0" y="16510"/>
                    <a:pt x="0" y="38100"/>
                  </a:cubicBezTo>
                  <a:lnTo>
                    <a:pt x="0" y="402590"/>
                  </a:lnTo>
                  <a:cubicBezTo>
                    <a:pt x="0" y="424180"/>
                    <a:pt x="16510" y="440690"/>
                    <a:pt x="38100" y="440690"/>
                  </a:cubicBezTo>
                  <a:cubicBezTo>
                    <a:pt x="59690" y="440690"/>
                    <a:pt x="76200" y="424180"/>
                    <a:pt x="76200" y="402590"/>
                  </a:cubicBezTo>
                  <a:lnTo>
                    <a:pt x="76200" y="269240"/>
                  </a:lnTo>
                  <a:lnTo>
                    <a:pt x="13683642" y="269240"/>
                  </a:lnTo>
                  <a:lnTo>
                    <a:pt x="13683642" y="402590"/>
                  </a:lnTo>
                  <a:cubicBezTo>
                    <a:pt x="13683642" y="424180"/>
                    <a:pt x="13700151" y="440690"/>
                    <a:pt x="13721742" y="440690"/>
                  </a:cubicBezTo>
                  <a:cubicBezTo>
                    <a:pt x="13743332" y="440690"/>
                    <a:pt x="13759842" y="424180"/>
                    <a:pt x="13759842" y="402590"/>
                  </a:cubicBezTo>
                  <a:lnTo>
                    <a:pt x="13759842" y="38100"/>
                  </a:lnTo>
                  <a:cubicBezTo>
                    <a:pt x="13759842" y="16510"/>
                    <a:pt x="13742062" y="0"/>
                    <a:pt x="13721742" y="0"/>
                  </a:cubicBezTo>
                  <a:close/>
                </a:path>
              </a:pathLst>
            </a:custGeom>
            <a:solidFill>
              <a:srgbClr val="000000"/>
            </a:solidFill>
          </p:spPr>
          <p:txBody>
            <a:bodyPr/>
            <a:lstStyle/>
            <a:p>
              <a:endParaRPr lang="ar-SA"/>
            </a:p>
          </p:txBody>
        </p:sp>
      </p:grpSp>
      <p:sp>
        <p:nvSpPr>
          <p:cNvPr id="11" name="TextBox 11"/>
          <p:cNvSpPr txBox="1"/>
          <p:nvPr/>
        </p:nvSpPr>
        <p:spPr>
          <a:xfrm>
            <a:off x="3085665" y="2176231"/>
            <a:ext cx="4520671" cy="393714"/>
          </a:xfrm>
          <a:prstGeom prst="rect">
            <a:avLst/>
          </a:prstGeom>
        </p:spPr>
        <p:txBody>
          <a:bodyPr lIns="0" tIns="0" rIns="0" bIns="0" rtlCol="0" anchor="t">
            <a:spAutoFit/>
          </a:bodyPr>
          <a:lstStyle/>
          <a:p>
            <a:pPr marL="0" lvl="0" indent="0" algn="ctr" rtl="1">
              <a:lnSpc>
                <a:spcPts val="3199"/>
              </a:lnSpc>
            </a:pPr>
            <a:r>
              <a:rPr lang="ar-EG" sz="1999">
                <a:solidFill>
                  <a:srgbClr val="545454"/>
                </a:solidFill>
                <a:latin typeface="Madani Arabic"/>
                <a:ea typeface="Madani Arabic"/>
                <a:cs typeface="Madani Arabic"/>
                <a:sym typeface="Madani Arabic"/>
                <a:rtl/>
              </a:rPr>
              <a:t>يسعدنا أن نمنـح هذه الشهــادة إلى</a:t>
            </a:r>
          </a:p>
        </p:txBody>
      </p:sp>
      <p:sp>
        <p:nvSpPr>
          <p:cNvPr id="12" name="TextBox 12"/>
          <p:cNvSpPr txBox="1"/>
          <p:nvPr/>
        </p:nvSpPr>
        <p:spPr>
          <a:xfrm>
            <a:off x="3085665" y="2583061"/>
            <a:ext cx="4520671" cy="1136522"/>
          </a:xfrm>
          <a:prstGeom prst="rect">
            <a:avLst/>
          </a:prstGeom>
        </p:spPr>
        <p:txBody>
          <a:bodyPr lIns="0" tIns="0" rIns="0" bIns="0" rtlCol="0" anchor="t">
            <a:spAutoFit/>
          </a:bodyPr>
          <a:lstStyle/>
          <a:p>
            <a:pPr marL="0" lvl="0" indent="0" algn="ctr" rtl="1">
              <a:lnSpc>
                <a:spcPts val="8246"/>
              </a:lnSpc>
            </a:pPr>
            <a:r>
              <a:rPr lang="ar-EG" sz="5154" spc="-77">
                <a:solidFill>
                  <a:srgbClr val="073675"/>
                </a:solidFill>
                <a:latin typeface="29LT Bukra"/>
                <a:ea typeface="29LT Bukra"/>
                <a:cs typeface="29LT Bukra"/>
                <a:sym typeface="29LT Bukra"/>
                <a:rtl/>
              </a:rPr>
              <a:t>أحمد مراد</a:t>
            </a:r>
          </a:p>
        </p:txBody>
      </p:sp>
      <p:sp>
        <p:nvSpPr>
          <p:cNvPr id="13" name="TextBox 13"/>
          <p:cNvSpPr txBox="1"/>
          <p:nvPr/>
        </p:nvSpPr>
        <p:spPr>
          <a:xfrm>
            <a:off x="3085665" y="957258"/>
            <a:ext cx="4520671" cy="1138335"/>
          </a:xfrm>
          <a:prstGeom prst="rect">
            <a:avLst/>
          </a:prstGeom>
        </p:spPr>
        <p:txBody>
          <a:bodyPr lIns="0" tIns="0" rIns="0" bIns="0" rtlCol="0" anchor="t">
            <a:spAutoFit/>
          </a:bodyPr>
          <a:lstStyle/>
          <a:p>
            <a:pPr marL="0" lvl="0" indent="0" algn="ctr" rtl="1">
              <a:lnSpc>
                <a:spcPts val="8246"/>
              </a:lnSpc>
            </a:pPr>
            <a:r>
              <a:rPr lang="ar-EG" sz="5154" b="1" spc="-77">
                <a:solidFill>
                  <a:srgbClr val="073675"/>
                </a:solidFill>
                <a:latin typeface="29LT Bukra Bold"/>
                <a:ea typeface="29LT Bukra Bold"/>
                <a:cs typeface="29LT Bukra Bold"/>
                <a:sym typeface="29LT Bukra Bold"/>
                <a:rtl/>
              </a:rPr>
              <a:t>شهادة تقدير</a:t>
            </a:r>
          </a:p>
        </p:txBody>
      </p:sp>
      <p:sp>
        <p:nvSpPr>
          <p:cNvPr id="14" name="TextBox 14"/>
          <p:cNvSpPr txBox="1"/>
          <p:nvPr/>
        </p:nvSpPr>
        <p:spPr>
          <a:xfrm>
            <a:off x="1536080" y="4037498"/>
            <a:ext cx="7619841" cy="665226"/>
          </a:xfrm>
          <a:prstGeom prst="rect">
            <a:avLst/>
          </a:prstGeom>
        </p:spPr>
        <p:txBody>
          <a:bodyPr lIns="0" tIns="0" rIns="0" bIns="0" rtlCol="0" anchor="t">
            <a:spAutoFit/>
          </a:bodyPr>
          <a:lstStyle/>
          <a:p>
            <a:pPr algn="ctr" rtl="1">
              <a:lnSpc>
                <a:spcPts val="2772"/>
              </a:lnSpc>
            </a:pPr>
            <a:r>
              <a:rPr lang="ar-EG" sz="1800" spc="-37">
                <a:solidFill>
                  <a:srgbClr val="545454"/>
                </a:solidFill>
                <a:latin typeface="Cairo"/>
                <a:ea typeface="Cairo"/>
                <a:cs typeface="Cairo"/>
                <a:sym typeface="Cairo"/>
                <a:rtl/>
              </a:rPr>
              <a:t>تهانينا لك على مستواك الرائــع ومجهودك المثمر فى العمل كــل الشكر والتقدير لك مع تمنياتنا بمزيد من النجاح والتوفيق.</a:t>
            </a:r>
          </a:p>
        </p:txBody>
      </p:sp>
      <p:sp>
        <p:nvSpPr>
          <p:cNvPr id="15" name="TextBox 15"/>
          <p:cNvSpPr txBox="1"/>
          <p:nvPr/>
        </p:nvSpPr>
        <p:spPr>
          <a:xfrm>
            <a:off x="1173535" y="6424985"/>
            <a:ext cx="3135070" cy="393714"/>
          </a:xfrm>
          <a:prstGeom prst="rect">
            <a:avLst/>
          </a:prstGeom>
        </p:spPr>
        <p:txBody>
          <a:bodyPr lIns="0" tIns="0" rIns="0" bIns="0" rtlCol="0" anchor="t">
            <a:spAutoFit/>
          </a:bodyPr>
          <a:lstStyle/>
          <a:p>
            <a:pPr marL="0" lvl="0" indent="0" algn="ctr" rtl="1">
              <a:lnSpc>
                <a:spcPts val="3199"/>
              </a:lnSpc>
              <a:spcBef>
                <a:spcPct val="0"/>
              </a:spcBef>
            </a:pPr>
            <a:r>
              <a:rPr lang="ar-EG" sz="1999" u="none" strike="noStrike">
                <a:solidFill>
                  <a:srgbClr val="545454"/>
                </a:solidFill>
                <a:latin typeface="Madani Arabic"/>
                <a:ea typeface="Madani Arabic"/>
                <a:cs typeface="Madani Arabic"/>
                <a:sym typeface="Madani Arabic"/>
                <a:rtl/>
              </a:rPr>
              <a:t>مدير الشركة</a:t>
            </a:r>
          </a:p>
        </p:txBody>
      </p:sp>
      <p:sp>
        <p:nvSpPr>
          <p:cNvPr id="16" name="TextBox 16"/>
          <p:cNvSpPr txBox="1"/>
          <p:nvPr/>
        </p:nvSpPr>
        <p:spPr>
          <a:xfrm>
            <a:off x="6383396" y="6424985"/>
            <a:ext cx="3135070" cy="393714"/>
          </a:xfrm>
          <a:prstGeom prst="rect">
            <a:avLst/>
          </a:prstGeom>
        </p:spPr>
        <p:txBody>
          <a:bodyPr lIns="0" tIns="0" rIns="0" bIns="0" rtlCol="0" anchor="t">
            <a:spAutoFit/>
          </a:bodyPr>
          <a:lstStyle/>
          <a:p>
            <a:pPr marL="0" lvl="0" indent="0" algn="ctr" rtl="1">
              <a:lnSpc>
                <a:spcPts val="3199"/>
              </a:lnSpc>
              <a:spcBef>
                <a:spcPct val="0"/>
              </a:spcBef>
            </a:pPr>
            <a:r>
              <a:rPr lang="ar-EG" sz="1999" u="none" strike="noStrike">
                <a:solidFill>
                  <a:srgbClr val="545454"/>
                </a:solidFill>
                <a:latin typeface="Madani Arabic"/>
                <a:ea typeface="Madani Arabic"/>
                <a:cs typeface="Madani Arabic"/>
                <a:sym typeface="Madani Arabic"/>
                <a:rtl/>
              </a:rPr>
              <a:t>التاريخ</a:t>
            </a:r>
          </a:p>
        </p:txBody>
      </p:sp>
      <p:sp>
        <p:nvSpPr>
          <p:cNvPr id="17" name="AutoShape 17"/>
          <p:cNvSpPr/>
          <p:nvPr/>
        </p:nvSpPr>
        <p:spPr>
          <a:xfrm>
            <a:off x="3510000" y="3780000"/>
            <a:ext cx="3672000" cy="0"/>
          </a:xfrm>
          <a:prstGeom prst="line">
            <a:avLst/>
          </a:prstGeom>
          <a:ln w="38100" cap="flat">
            <a:solidFill>
              <a:srgbClr val="000000"/>
            </a:solidFill>
            <a:prstDash val="solid"/>
            <a:headEnd type="none" w="sm" len="sm"/>
            <a:tailEnd type="none" w="sm" len="sm"/>
          </a:ln>
        </p:spPr>
        <p:txBody>
          <a:bodyPr/>
          <a:lstStyle/>
          <a:p>
            <a:endParaRPr lang="ar-S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263" y="-711104"/>
            <a:ext cx="2693632" cy="3257064"/>
            <a:chOff x="0" y="0"/>
            <a:chExt cx="3591509" cy="4342752"/>
          </a:xfrm>
        </p:grpSpPr>
        <p:sp>
          <p:nvSpPr>
            <p:cNvPr id="3" name="Freeform 3"/>
            <p:cNvSpPr/>
            <p:nvPr/>
          </p:nvSpPr>
          <p:spPr>
            <a:xfrm rot="5400000">
              <a:off x="-714990" y="1663129"/>
              <a:ext cx="3394613" cy="1964632"/>
            </a:xfrm>
            <a:custGeom>
              <a:avLst/>
              <a:gdLst/>
              <a:ahLst/>
              <a:cxnLst/>
              <a:rect l="l" t="t" r="r" b="b"/>
              <a:pathLst>
                <a:path w="3394613" h="1964632">
                  <a:moveTo>
                    <a:pt x="0" y="0"/>
                  </a:moveTo>
                  <a:lnTo>
                    <a:pt x="3394613" y="0"/>
                  </a:lnTo>
                  <a:lnTo>
                    <a:pt x="3394613" y="1964632"/>
                  </a:lnTo>
                  <a:lnTo>
                    <a:pt x="0" y="196463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4" name="Freeform 4"/>
            <p:cNvSpPr/>
            <p:nvPr/>
          </p:nvSpPr>
          <p:spPr>
            <a:xfrm rot="-3840229">
              <a:off x="267326" y="973823"/>
              <a:ext cx="3394613" cy="1964632"/>
            </a:xfrm>
            <a:custGeom>
              <a:avLst/>
              <a:gdLst/>
              <a:ahLst/>
              <a:cxnLst/>
              <a:rect l="l" t="t" r="r" b="b"/>
              <a:pathLst>
                <a:path w="3394613" h="1964632">
                  <a:moveTo>
                    <a:pt x="0" y="0"/>
                  </a:moveTo>
                  <a:lnTo>
                    <a:pt x="3394613" y="0"/>
                  </a:lnTo>
                  <a:lnTo>
                    <a:pt x="3394613" y="1964632"/>
                  </a:lnTo>
                  <a:lnTo>
                    <a:pt x="0" y="196463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grpSp>
      <p:grpSp>
        <p:nvGrpSpPr>
          <p:cNvPr id="5" name="Group 5"/>
          <p:cNvGrpSpPr/>
          <p:nvPr/>
        </p:nvGrpSpPr>
        <p:grpSpPr>
          <a:xfrm rot="-10431147">
            <a:off x="7989935" y="5016829"/>
            <a:ext cx="2693632" cy="3257064"/>
            <a:chOff x="0" y="0"/>
            <a:chExt cx="3591509" cy="4342752"/>
          </a:xfrm>
        </p:grpSpPr>
        <p:sp>
          <p:nvSpPr>
            <p:cNvPr id="6" name="Freeform 6"/>
            <p:cNvSpPr/>
            <p:nvPr/>
          </p:nvSpPr>
          <p:spPr>
            <a:xfrm rot="5400000">
              <a:off x="-714990" y="1663129"/>
              <a:ext cx="3394613" cy="1964632"/>
            </a:xfrm>
            <a:custGeom>
              <a:avLst/>
              <a:gdLst/>
              <a:ahLst/>
              <a:cxnLst/>
              <a:rect l="l" t="t" r="r" b="b"/>
              <a:pathLst>
                <a:path w="3394613" h="1964632">
                  <a:moveTo>
                    <a:pt x="0" y="0"/>
                  </a:moveTo>
                  <a:lnTo>
                    <a:pt x="3394613" y="0"/>
                  </a:lnTo>
                  <a:lnTo>
                    <a:pt x="3394613" y="1964632"/>
                  </a:lnTo>
                  <a:lnTo>
                    <a:pt x="0" y="196463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sp>
          <p:nvSpPr>
            <p:cNvPr id="7" name="Freeform 7"/>
            <p:cNvSpPr/>
            <p:nvPr/>
          </p:nvSpPr>
          <p:spPr>
            <a:xfrm rot="-3840229">
              <a:off x="267326" y="973823"/>
              <a:ext cx="3394613" cy="1964632"/>
            </a:xfrm>
            <a:custGeom>
              <a:avLst/>
              <a:gdLst/>
              <a:ahLst/>
              <a:cxnLst/>
              <a:rect l="l" t="t" r="r" b="b"/>
              <a:pathLst>
                <a:path w="3394613" h="1964632">
                  <a:moveTo>
                    <a:pt x="0" y="0"/>
                  </a:moveTo>
                  <a:lnTo>
                    <a:pt x="3394613" y="0"/>
                  </a:lnTo>
                  <a:lnTo>
                    <a:pt x="3394613" y="1964632"/>
                  </a:lnTo>
                  <a:lnTo>
                    <a:pt x="0" y="196463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ar-SA"/>
            </a:p>
          </p:txBody>
        </p:sp>
      </p:grpSp>
      <p:sp>
        <p:nvSpPr>
          <p:cNvPr id="8" name="Freeform 8"/>
          <p:cNvSpPr/>
          <p:nvPr/>
        </p:nvSpPr>
        <p:spPr>
          <a:xfrm flipV="1">
            <a:off x="3241920" y="975621"/>
            <a:ext cx="4208160" cy="298397"/>
          </a:xfrm>
          <a:custGeom>
            <a:avLst/>
            <a:gdLst/>
            <a:ahLst/>
            <a:cxnLst/>
            <a:rect l="l" t="t" r="r" b="b"/>
            <a:pathLst>
              <a:path w="4208160" h="298397">
                <a:moveTo>
                  <a:pt x="0" y="298397"/>
                </a:moveTo>
                <a:lnTo>
                  <a:pt x="4208160" y="298397"/>
                </a:lnTo>
                <a:lnTo>
                  <a:pt x="4208160" y="0"/>
                </a:lnTo>
                <a:lnTo>
                  <a:pt x="0" y="0"/>
                </a:lnTo>
                <a:lnTo>
                  <a:pt x="0" y="29839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ar-SA"/>
          </a:p>
        </p:txBody>
      </p:sp>
      <p:sp>
        <p:nvSpPr>
          <p:cNvPr id="9" name="Freeform 9"/>
          <p:cNvSpPr/>
          <p:nvPr/>
        </p:nvSpPr>
        <p:spPr>
          <a:xfrm>
            <a:off x="3588046" y="237982"/>
            <a:ext cx="3515908" cy="632863"/>
          </a:xfrm>
          <a:custGeom>
            <a:avLst/>
            <a:gdLst/>
            <a:ahLst/>
            <a:cxnLst/>
            <a:rect l="l" t="t" r="r" b="b"/>
            <a:pathLst>
              <a:path w="3515908" h="632863">
                <a:moveTo>
                  <a:pt x="0" y="0"/>
                </a:moveTo>
                <a:lnTo>
                  <a:pt x="3515908" y="0"/>
                </a:lnTo>
                <a:lnTo>
                  <a:pt x="3515908" y="632864"/>
                </a:lnTo>
                <a:lnTo>
                  <a:pt x="0" y="63286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ar-SA"/>
          </a:p>
        </p:txBody>
      </p:sp>
      <p:sp>
        <p:nvSpPr>
          <p:cNvPr id="10" name="AutoShape 10"/>
          <p:cNvSpPr/>
          <p:nvPr/>
        </p:nvSpPr>
        <p:spPr>
          <a:xfrm flipV="1">
            <a:off x="2583578" y="3961867"/>
            <a:ext cx="6011207" cy="20904"/>
          </a:xfrm>
          <a:prstGeom prst="line">
            <a:avLst/>
          </a:prstGeom>
          <a:ln w="19050" cap="flat">
            <a:solidFill>
              <a:srgbClr val="3489BB"/>
            </a:solidFill>
            <a:prstDash val="sysDot"/>
            <a:headEnd type="none" w="sm" len="sm"/>
            <a:tailEnd type="none" w="sm" len="sm"/>
          </a:ln>
        </p:spPr>
        <p:txBody>
          <a:bodyPr/>
          <a:lstStyle/>
          <a:p>
            <a:endParaRPr lang="ar-SA"/>
          </a:p>
        </p:txBody>
      </p:sp>
      <p:sp>
        <p:nvSpPr>
          <p:cNvPr id="11" name="TextBox 11"/>
          <p:cNvSpPr txBox="1"/>
          <p:nvPr/>
        </p:nvSpPr>
        <p:spPr>
          <a:xfrm>
            <a:off x="2123289" y="2722604"/>
            <a:ext cx="6893388" cy="388300"/>
          </a:xfrm>
          <a:prstGeom prst="rect">
            <a:avLst/>
          </a:prstGeom>
        </p:spPr>
        <p:txBody>
          <a:bodyPr lIns="0" tIns="0" rIns="0" bIns="0" rtlCol="0" anchor="t">
            <a:spAutoFit/>
          </a:bodyPr>
          <a:lstStyle/>
          <a:p>
            <a:pPr algn="ctr" rtl="1">
              <a:lnSpc>
                <a:spcPts val="3133"/>
              </a:lnSpc>
            </a:pPr>
            <a:r>
              <a:rPr lang="ar-EG" sz="2304">
                <a:solidFill>
                  <a:srgbClr val="000000"/>
                </a:solidFill>
                <a:latin typeface="Amiri"/>
                <a:ea typeface="Amiri"/>
                <a:cs typeface="Amiri"/>
                <a:sym typeface="Amiri"/>
                <a:rtl/>
              </a:rPr>
              <a:t>تهنــئ هيـئــة تــدريس كـليــة التـجــارة جـــامـعـة الـقــاهــرة الـطــالب/ ة</a:t>
            </a:r>
          </a:p>
        </p:txBody>
      </p:sp>
      <p:sp>
        <p:nvSpPr>
          <p:cNvPr id="12" name="TextBox 12"/>
          <p:cNvSpPr txBox="1"/>
          <p:nvPr/>
        </p:nvSpPr>
        <p:spPr>
          <a:xfrm>
            <a:off x="3444533" y="3101379"/>
            <a:ext cx="4290057" cy="721139"/>
          </a:xfrm>
          <a:prstGeom prst="rect">
            <a:avLst/>
          </a:prstGeom>
        </p:spPr>
        <p:txBody>
          <a:bodyPr lIns="0" tIns="0" rIns="0" bIns="0" rtlCol="0" anchor="t">
            <a:spAutoFit/>
          </a:bodyPr>
          <a:lstStyle/>
          <a:p>
            <a:pPr marL="0" lvl="0" indent="0" algn="ctr" rtl="1">
              <a:lnSpc>
                <a:spcPts val="6144"/>
              </a:lnSpc>
            </a:pPr>
            <a:r>
              <a:rPr lang="ar-EG" sz="3840">
                <a:solidFill>
                  <a:srgbClr val="3489BB"/>
                </a:solidFill>
                <a:latin typeface="Amiri"/>
                <a:ea typeface="Amiri"/>
                <a:cs typeface="Amiri"/>
                <a:sym typeface="Amiri"/>
                <a:rtl/>
              </a:rPr>
              <a:t>سـمـيـرة مـراد مـحـمـود</a:t>
            </a:r>
          </a:p>
        </p:txBody>
      </p:sp>
      <p:sp>
        <p:nvSpPr>
          <p:cNvPr id="13" name="TextBox 13"/>
          <p:cNvSpPr txBox="1"/>
          <p:nvPr/>
        </p:nvSpPr>
        <p:spPr>
          <a:xfrm>
            <a:off x="2069199" y="4154221"/>
            <a:ext cx="7039965" cy="888280"/>
          </a:xfrm>
          <a:prstGeom prst="rect">
            <a:avLst/>
          </a:prstGeom>
        </p:spPr>
        <p:txBody>
          <a:bodyPr lIns="0" tIns="0" rIns="0" bIns="0" rtlCol="0" anchor="t">
            <a:spAutoFit/>
          </a:bodyPr>
          <a:lstStyle/>
          <a:p>
            <a:pPr marL="0" lvl="0" indent="0" algn="ctr" rtl="1">
              <a:lnSpc>
                <a:spcPts val="3686"/>
              </a:lnSpc>
            </a:pPr>
            <a:r>
              <a:rPr lang="ar-EG" sz="2304" u="none">
                <a:solidFill>
                  <a:srgbClr val="000000"/>
                </a:solidFill>
                <a:latin typeface="Amiri"/>
                <a:ea typeface="Amiri"/>
                <a:cs typeface="Amiri"/>
                <a:sym typeface="Amiri"/>
                <a:rtl/>
              </a:rPr>
              <a:t>عـلــى تفـوقــه/هـا الــدراسـي وأدائــه/هــا الاستثنـائـي وحـسـن أخـلاقــه/هـا،</a:t>
            </a:r>
          </a:p>
          <a:p>
            <a:pPr marL="0" lvl="0" indent="0" algn="ctr" rtl="1">
              <a:lnSpc>
                <a:spcPts val="3686"/>
              </a:lnSpc>
            </a:pPr>
            <a:r>
              <a:rPr lang="ar-EG" sz="2304" u="none">
                <a:solidFill>
                  <a:srgbClr val="000000"/>
                </a:solidFill>
                <a:latin typeface="Amiri"/>
                <a:ea typeface="Amiri"/>
                <a:cs typeface="Amiri"/>
                <a:sym typeface="Amiri"/>
                <a:rtl/>
              </a:rPr>
              <a:t>كما تتقدم بالشكر لأسرتها الفاضلة على دعمه/ها المستمر وتشجيعها الدائم. </a:t>
            </a:r>
          </a:p>
        </p:txBody>
      </p:sp>
      <p:sp>
        <p:nvSpPr>
          <p:cNvPr id="14" name="TextBox 14"/>
          <p:cNvSpPr txBox="1"/>
          <p:nvPr/>
        </p:nvSpPr>
        <p:spPr>
          <a:xfrm>
            <a:off x="3583562" y="1150193"/>
            <a:ext cx="3524877" cy="986435"/>
          </a:xfrm>
          <a:prstGeom prst="rect">
            <a:avLst/>
          </a:prstGeom>
        </p:spPr>
        <p:txBody>
          <a:bodyPr lIns="0" tIns="0" rIns="0" bIns="0" rtlCol="0" anchor="t">
            <a:spAutoFit/>
          </a:bodyPr>
          <a:lstStyle/>
          <a:p>
            <a:pPr algn="ctr" rtl="1">
              <a:lnSpc>
                <a:spcPts val="7939"/>
              </a:lnSpc>
              <a:spcBef>
                <a:spcPct val="0"/>
              </a:spcBef>
            </a:pPr>
            <a:r>
              <a:rPr lang="ar-EG" sz="5670">
                <a:solidFill>
                  <a:srgbClr val="3489BB"/>
                </a:solidFill>
                <a:latin typeface="Cyberjunkies"/>
                <a:ea typeface="Cyberjunkies"/>
                <a:cs typeface="Cyberjunkies"/>
                <a:sym typeface="Cyberjunkies"/>
                <a:rtl/>
              </a:rPr>
              <a:t>شهادة تقدير</a:t>
            </a:r>
          </a:p>
        </p:txBody>
      </p:sp>
      <p:sp>
        <p:nvSpPr>
          <p:cNvPr id="15" name="TextBox 15"/>
          <p:cNvSpPr txBox="1"/>
          <p:nvPr/>
        </p:nvSpPr>
        <p:spPr>
          <a:xfrm>
            <a:off x="2123289" y="5652101"/>
            <a:ext cx="922806" cy="428545"/>
          </a:xfrm>
          <a:prstGeom prst="rect">
            <a:avLst/>
          </a:prstGeom>
        </p:spPr>
        <p:txBody>
          <a:bodyPr lIns="0" tIns="0" rIns="0" bIns="0" rtlCol="0" anchor="t">
            <a:spAutoFit/>
          </a:bodyPr>
          <a:lstStyle/>
          <a:p>
            <a:pPr marL="0" lvl="0" indent="0" algn="ctr" rtl="1">
              <a:lnSpc>
                <a:spcPts val="3686"/>
              </a:lnSpc>
            </a:pPr>
            <a:r>
              <a:rPr lang="ar-EG" sz="2304">
                <a:solidFill>
                  <a:srgbClr val="000000"/>
                </a:solidFill>
                <a:latin typeface="Amiri"/>
                <a:ea typeface="Amiri"/>
                <a:cs typeface="Amiri"/>
                <a:sym typeface="Amiri"/>
                <a:rtl/>
              </a:rPr>
              <a:t>الإمضـــاء</a:t>
            </a:r>
          </a:p>
        </p:txBody>
      </p:sp>
      <p:sp>
        <p:nvSpPr>
          <p:cNvPr id="16" name="TextBox 16"/>
          <p:cNvSpPr txBox="1"/>
          <p:nvPr/>
        </p:nvSpPr>
        <p:spPr>
          <a:xfrm>
            <a:off x="4351099" y="5652101"/>
            <a:ext cx="922806" cy="428545"/>
          </a:xfrm>
          <a:prstGeom prst="rect">
            <a:avLst/>
          </a:prstGeom>
        </p:spPr>
        <p:txBody>
          <a:bodyPr lIns="0" tIns="0" rIns="0" bIns="0" rtlCol="0" anchor="t">
            <a:spAutoFit/>
          </a:bodyPr>
          <a:lstStyle/>
          <a:p>
            <a:pPr marL="0" lvl="0" indent="0" algn="ctr" rtl="1">
              <a:lnSpc>
                <a:spcPts val="3686"/>
              </a:lnSpc>
            </a:pPr>
            <a:r>
              <a:rPr lang="ar-EG" sz="2304">
                <a:solidFill>
                  <a:srgbClr val="000000"/>
                </a:solidFill>
                <a:latin typeface="Amiri"/>
                <a:ea typeface="Amiri"/>
                <a:cs typeface="Amiri"/>
                <a:sym typeface="Amiri"/>
                <a:rtl/>
              </a:rPr>
              <a:t>التـــاريخ</a:t>
            </a:r>
          </a:p>
        </p:txBody>
      </p:sp>
      <p:sp>
        <p:nvSpPr>
          <p:cNvPr id="17" name="AutoShape 17"/>
          <p:cNvSpPr/>
          <p:nvPr/>
        </p:nvSpPr>
        <p:spPr>
          <a:xfrm>
            <a:off x="4122356" y="6547020"/>
            <a:ext cx="1380291" cy="0"/>
          </a:xfrm>
          <a:prstGeom prst="line">
            <a:avLst/>
          </a:prstGeom>
          <a:ln w="19050" cap="flat">
            <a:solidFill>
              <a:srgbClr val="000000"/>
            </a:solidFill>
            <a:prstDash val="sysDot"/>
            <a:headEnd type="none" w="sm" len="sm"/>
            <a:tailEnd type="none" w="sm" len="sm"/>
          </a:ln>
        </p:spPr>
        <p:txBody>
          <a:bodyPr/>
          <a:lstStyle/>
          <a:p>
            <a:endParaRPr lang="ar-SA"/>
          </a:p>
        </p:txBody>
      </p:sp>
      <p:sp>
        <p:nvSpPr>
          <p:cNvPr id="18" name="AutoShape 18"/>
          <p:cNvSpPr/>
          <p:nvPr/>
        </p:nvSpPr>
        <p:spPr>
          <a:xfrm>
            <a:off x="1894547" y="6526116"/>
            <a:ext cx="1380291" cy="0"/>
          </a:xfrm>
          <a:prstGeom prst="line">
            <a:avLst/>
          </a:prstGeom>
          <a:ln w="19050" cap="flat">
            <a:solidFill>
              <a:srgbClr val="000000"/>
            </a:solidFill>
            <a:prstDash val="sysDot"/>
            <a:headEnd type="none" w="sm" len="sm"/>
            <a:tailEnd type="none" w="sm" len="sm"/>
          </a:ln>
        </p:spPr>
        <p:txBody>
          <a:bodyPr/>
          <a:lstStyle/>
          <a:p>
            <a:endParaRPr lang="ar-SA"/>
          </a:p>
        </p:txBody>
      </p:sp>
      <p:sp>
        <p:nvSpPr>
          <p:cNvPr id="19" name="TextBox 19"/>
          <p:cNvSpPr txBox="1"/>
          <p:nvPr/>
        </p:nvSpPr>
        <p:spPr>
          <a:xfrm>
            <a:off x="4122356" y="6173252"/>
            <a:ext cx="1467206" cy="428545"/>
          </a:xfrm>
          <a:prstGeom prst="rect">
            <a:avLst/>
          </a:prstGeom>
        </p:spPr>
        <p:txBody>
          <a:bodyPr lIns="0" tIns="0" rIns="0" bIns="0" rtlCol="0" anchor="t">
            <a:spAutoFit/>
          </a:bodyPr>
          <a:lstStyle/>
          <a:p>
            <a:pPr marL="0" lvl="0" indent="0" algn="ctr">
              <a:lnSpc>
                <a:spcPts val="3686"/>
              </a:lnSpc>
            </a:pPr>
            <a:r>
              <a:rPr lang="en-US" sz="2304">
                <a:solidFill>
                  <a:srgbClr val="000000"/>
                </a:solidFill>
                <a:latin typeface="Amiri"/>
                <a:ea typeface="Amiri"/>
                <a:cs typeface="Amiri"/>
                <a:sym typeface="Amiri"/>
              </a:rPr>
              <a:t>01/07/2023</a:t>
            </a:r>
          </a:p>
        </p:txBody>
      </p:sp>
      <p:sp>
        <p:nvSpPr>
          <p:cNvPr id="20" name="Freeform 20"/>
          <p:cNvSpPr/>
          <p:nvPr/>
        </p:nvSpPr>
        <p:spPr>
          <a:xfrm>
            <a:off x="6665887" y="5359456"/>
            <a:ext cx="1243395" cy="1581425"/>
          </a:xfrm>
          <a:custGeom>
            <a:avLst/>
            <a:gdLst/>
            <a:ahLst/>
            <a:cxnLst/>
            <a:rect l="l" t="t" r="r" b="b"/>
            <a:pathLst>
              <a:path w="1243395" h="1581425">
                <a:moveTo>
                  <a:pt x="0" y="0"/>
                </a:moveTo>
                <a:lnTo>
                  <a:pt x="1243395" y="0"/>
                </a:lnTo>
                <a:lnTo>
                  <a:pt x="1243395" y="1581425"/>
                </a:lnTo>
                <a:lnTo>
                  <a:pt x="0" y="1581425"/>
                </a:lnTo>
                <a:lnTo>
                  <a:pt x="0" y="0"/>
                </a:lnTo>
                <a:close/>
              </a:path>
            </a:pathLst>
          </a:custGeom>
          <a:blipFill>
            <a:blip r:embed="rId5"/>
            <a:stretch>
              <a:fillRect/>
            </a:stretch>
          </a:blipFill>
        </p:spPr>
        <p:txBody>
          <a:bodyPr/>
          <a:lstStyle/>
          <a:p>
            <a:endParaRPr lang="ar-S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418</Words>
  <Application>Microsoft Office PowerPoint</Application>
  <PresentationFormat>مخصص</PresentationFormat>
  <Paragraphs>85</Paragraphs>
  <Slides>10</Slides>
  <Notes>0</Notes>
  <HiddenSlides>0</HiddenSlides>
  <MMClips>0</MMClips>
  <ScaleCrop>false</ScaleCrop>
  <HeadingPairs>
    <vt:vector size="6" baseType="variant">
      <vt:variant>
        <vt:lpstr>الخطوط المستخدمة</vt:lpstr>
      </vt:variant>
      <vt:variant>
        <vt:i4>23</vt:i4>
      </vt:variant>
      <vt:variant>
        <vt:lpstr>نسق</vt:lpstr>
      </vt:variant>
      <vt:variant>
        <vt:i4>1</vt:i4>
      </vt:variant>
      <vt:variant>
        <vt:lpstr>عناوين الشرائح</vt:lpstr>
      </vt:variant>
      <vt:variant>
        <vt:i4>10</vt:i4>
      </vt:variant>
    </vt:vector>
  </HeadingPairs>
  <TitlesOfParts>
    <vt:vector size="34" baseType="lpstr">
      <vt:lpstr>29LT Bukra Wide Bold</vt:lpstr>
      <vt:lpstr>Ahlan</vt:lpstr>
      <vt:lpstr>Montaser Arabic</vt:lpstr>
      <vt:lpstr>XM Yekan</vt:lpstr>
      <vt:lpstr>29LT Adir Semi-Bold</vt:lpstr>
      <vt:lpstr>Galaxy</vt:lpstr>
      <vt:lpstr>Helvetica World</vt:lpstr>
      <vt:lpstr>Cairo Semi-Bold</vt:lpstr>
      <vt:lpstr>DG Ghareeb</vt:lpstr>
      <vt:lpstr>Amiri</vt:lpstr>
      <vt:lpstr>29LT Bukra Wide</vt:lpstr>
      <vt:lpstr>Cyberjunkies</vt:lpstr>
      <vt:lpstr>29LT Bukra Semi Condensed Bold</vt:lpstr>
      <vt:lpstr>29LT Bukra Bold</vt:lpstr>
      <vt:lpstr>29LT Bukra</vt:lpstr>
      <vt:lpstr>Madani Arabic</vt:lpstr>
      <vt:lpstr>Arial</vt:lpstr>
      <vt:lpstr>Areej</vt:lpstr>
      <vt:lpstr>Changa Bold</vt:lpstr>
      <vt:lpstr>Calibri</vt:lpstr>
      <vt:lpstr>Ahlan Bold</vt:lpstr>
      <vt:lpstr>Cairo Bold</vt:lpstr>
      <vt:lpstr>Cairo</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Certificate of Appreciation شهادة شكر و تقدير ملونة</dc:title>
  <dc:creator>HateM</dc:creator>
  <cp:lastModifiedBy>Office</cp:lastModifiedBy>
  <cp:revision>3</cp:revision>
  <dcterms:created xsi:type="dcterms:W3CDTF">2006-08-16T00:00:00Z</dcterms:created>
  <dcterms:modified xsi:type="dcterms:W3CDTF">2026-05-24T06:59:01Z</dcterms:modified>
  <dc:identifier>DAHKjvjQVKY</dc:identifier>
</cp:coreProperties>
</file>